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Hibernate" charset="1" panose="02000503000000000000"/>
      <p:regular r:id="rId12"/>
    </p:embeddedFont>
    <p:embeddedFont>
      <p:font typeface="TT Milks Casual 900 One" charset="1" panose="02000503030000020003"/>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901955" y="-723299"/>
            <a:ext cx="3085926" cy="3080315"/>
          </a:xfrm>
          <a:custGeom>
            <a:avLst/>
            <a:gdLst/>
            <a:ahLst/>
            <a:cxnLst/>
            <a:rect r="r" b="b" t="t" l="l"/>
            <a:pathLst>
              <a:path h="3080315" w="3085926">
                <a:moveTo>
                  <a:pt x="0" y="0"/>
                </a:moveTo>
                <a:lnTo>
                  <a:pt x="3085926" y="0"/>
                </a:lnTo>
                <a:lnTo>
                  <a:pt x="3085926" y="3080315"/>
                </a:lnTo>
                <a:lnTo>
                  <a:pt x="0" y="3080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63741" y="-723299"/>
            <a:ext cx="2846063" cy="2851247"/>
          </a:xfrm>
          <a:custGeom>
            <a:avLst/>
            <a:gdLst/>
            <a:ahLst/>
            <a:cxnLst/>
            <a:rect r="r" b="b" t="t" l="l"/>
            <a:pathLst>
              <a:path h="2851247" w="2846063">
                <a:moveTo>
                  <a:pt x="0" y="0"/>
                </a:moveTo>
                <a:lnTo>
                  <a:pt x="2846063" y="0"/>
                </a:lnTo>
                <a:lnTo>
                  <a:pt x="2846063" y="2851248"/>
                </a:lnTo>
                <a:lnTo>
                  <a:pt x="0" y="2851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990153" y="-617433"/>
            <a:ext cx="3191432" cy="1390271"/>
          </a:xfrm>
          <a:custGeom>
            <a:avLst/>
            <a:gdLst/>
            <a:ahLst/>
            <a:cxnLst/>
            <a:rect r="r" b="b" t="t" l="l"/>
            <a:pathLst>
              <a:path h="1390271" w="3191432">
                <a:moveTo>
                  <a:pt x="0" y="0"/>
                </a:moveTo>
                <a:lnTo>
                  <a:pt x="3191432" y="0"/>
                </a:lnTo>
                <a:lnTo>
                  <a:pt x="3191432" y="1390271"/>
                </a:lnTo>
                <a:lnTo>
                  <a:pt x="0" y="1390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8438" y="2727486"/>
            <a:ext cx="1697138" cy="1592224"/>
          </a:xfrm>
          <a:custGeom>
            <a:avLst/>
            <a:gdLst/>
            <a:ahLst/>
            <a:cxnLst/>
            <a:rect r="r" b="b" t="t" l="l"/>
            <a:pathLst>
              <a:path h="1592224" w="1697138">
                <a:moveTo>
                  <a:pt x="0" y="0"/>
                </a:moveTo>
                <a:lnTo>
                  <a:pt x="1697138" y="0"/>
                </a:lnTo>
                <a:lnTo>
                  <a:pt x="1697138" y="1592224"/>
                </a:lnTo>
                <a:lnTo>
                  <a:pt x="0" y="15922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817994" y="7821356"/>
            <a:ext cx="3458236" cy="3338770"/>
          </a:xfrm>
          <a:custGeom>
            <a:avLst/>
            <a:gdLst/>
            <a:ahLst/>
            <a:cxnLst/>
            <a:rect r="r" b="b" t="t" l="l"/>
            <a:pathLst>
              <a:path h="3338770" w="3458236">
                <a:moveTo>
                  <a:pt x="0" y="0"/>
                </a:moveTo>
                <a:lnTo>
                  <a:pt x="3458236" y="0"/>
                </a:lnTo>
                <a:lnTo>
                  <a:pt x="3458236" y="3338770"/>
                </a:lnTo>
                <a:lnTo>
                  <a:pt x="0" y="3338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968978" y="8662818"/>
            <a:ext cx="4027275" cy="2114882"/>
          </a:xfrm>
          <a:custGeom>
            <a:avLst/>
            <a:gdLst/>
            <a:ahLst/>
            <a:cxnLst/>
            <a:rect r="r" b="b" t="t" l="l"/>
            <a:pathLst>
              <a:path h="2114882" w="4027275">
                <a:moveTo>
                  <a:pt x="0" y="0"/>
                </a:moveTo>
                <a:lnTo>
                  <a:pt x="4027276" y="0"/>
                </a:lnTo>
                <a:lnTo>
                  <a:pt x="4027276" y="2114882"/>
                </a:lnTo>
                <a:lnTo>
                  <a:pt x="0" y="21148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901955" y="6084566"/>
            <a:ext cx="2670446" cy="5156504"/>
          </a:xfrm>
          <a:custGeom>
            <a:avLst/>
            <a:gdLst/>
            <a:ahLst/>
            <a:cxnLst/>
            <a:rect r="r" b="b" t="t" l="l"/>
            <a:pathLst>
              <a:path h="5156504" w="2670446">
                <a:moveTo>
                  <a:pt x="0" y="0"/>
                </a:moveTo>
                <a:lnTo>
                  <a:pt x="2670446" y="0"/>
                </a:lnTo>
                <a:lnTo>
                  <a:pt x="2670446" y="5156504"/>
                </a:lnTo>
                <a:lnTo>
                  <a:pt x="0" y="5156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6722171" y="8924368"/>
            <a:ext cx="2761200" cy="2726058"/>
          </a:xfrm>
          <a:custGeom>
            <a:avLst/>
            <a:gdLst/>
            <a:ahLst/>
            <a:cxnLst/>
            <a:rect r="r" b="b" t="t" l="l"/>
            <a:pathLst>
              <a:path h="2726058" w="2761200">
                <a:moveTo>
                  <a:pt x="0" y="0"/>
                </a:moveTo>
                <a:lnTo>
                  <a:pt x="2761200" y="0"/>
                </a:lnTo>
                <a:lnTo>
                  <a:pt x="2761200" y="2726058"/>
                </a:lnTo>
                <a:lnTo>
                  <a:pt x="0" y="27260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3033159" y="-473320"/>
            <a:ext cx="2784835" cy="2146738"/>
          </a:xfrm>
          <a:custGeom>
            <a:avLst/>
            <a:gdLst/>
            <a:ahLst/>
            <a:cxnLst/>
            <a:rect r="r" b="b" t="t" l="l"/>
            <a:pathLst>
              <a:path h="2146738" w="2784835">
                <a:moveTo>
                  <a:pt x="0" y="0"/>
                </a:moveTo>
                <a:lnTo>
                  <a:pt x="2784835" y="0"/>
                </a:lnTo>
                <a:lnTo>
                  <a:pt x="2784835" y="2146738"/>
                </a:lnTo>
                <a:lnTo>
                  <a:pt x="0" y="214673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7075208" y="3092138"/>
            <a:ext cx="1834596" cy="3765029"/>
          </a:xfrm>
          <a:custGeom>
            <a:avLst/>
            <a:gdLst/>
            <a:ahLst/>
            <a:cxnLst/>
            <a:rect r="r" b="b" t="t" l="l"/>
            <a:pathLst>
              <a:path h="3765029" w="1834596">
                <a:moveTo>
                  <a:pt x="0" y="0"/>
                </a:moveTo>
                <a:lnTo>
                  <a:pt x="1834596" y="0"/>
                </a:lnTo>
                <a:lnTo>
                  <a:pt x="1834596" y="3765029"/>
                </a:lnTo>
                <a:lnTo>
                  <a:pt x="0" y="376502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10800000">
            <a:off x="5679216" y="-880028"/>
            <a:ext cx="3464784" cy="2242660"/>
          </a:xfrm>
          <a:custGeom>
            <a:avLst/>
            <a:gdLst/>
            <a:ahLst/>
            <a:cxnLst/>
            <a:rect r="r" b="b" t="t" l="l"/>
            <a:pathLst>
              <a:path h="2242660" w="3464784">
                <a:moveTo>
                  <a:pt x="0" y="0"/>
                </a:moveTo>
                <a:lnTo>
                  <a:pt x="3464784" y="0"/>
                </a:lnTo>
                <a:lnTo>
                  <a:pt x="3464784" y="2242660"/>
                </a:lnTo>
                <a:lnTo>
                  <a:pt x="0" y="224266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0498722" y="8308850"/>
            <a:ext cx="1969972" cy="2851276"/>
          </a:xfrm>
          <a:custGeom>
            <a:avLst/>
            <a:gdLst/>
            <a:ahLst/>
            <a:cxnLst/>
            <a:rect r="r" b="b" t="t" l="l"/>
            <a:pathLst>
              <a:path h="2851276" w="1969972">
                <a:moveTo>
                  <a:pt x="0" y="0"/>
                </a:moveTo>
                <a:lnTo>
                  <a:pt x="1969973" y="0"/>
                </a:lnTo>
                <a:lnTo>
                  <a:pt x="1969973" y="2851276"/>
                </a:lnTo>
                <a:lnTo>
                  <a:pt x="0" y="285127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10800000">
            <a:off x="10831786" y="-723299"/>
            <a:ext cx="1459960" cy="1850180"/>
          </a:xfrm>
          <a:custGeom>
            <a:avLst/>
            <a:gdLst/>
            <a:ahLst/>
            <a:cxnLst/>
            <a:rect r="r" b="b" t="t" l="l"/>
            <a:pathLst>
              <a:path h="1850180" w="1459960">
                <a:moveTo>
                  <a:pt x="0" y="0"/>
                </a:moveTo>
                <a:lnTo>
                  <a:pt x="1459960" y="0"/>
                </a:lnTo>
                <a:lnTo>
                  <a:pt x="1459960" y="1850180"/>
                </a:lnTo>
                <a:lnTo>
                  <a:pt x="0" y="185018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5784469" y="3045166"/>
            <a:ext cx="6719061" cy="1098738"/>
          </a:xfrm>
          <a:prstGeom prst="rect">
            <a:avLst/>
          </a:prstGeom>
        </p:spPr>
        <p:txBody>
          <a:bodyPr anchor="t" rtlCol="false" tIns="0" lIns="0" bIns="0" rIns="0">
            <a:spAutoFit/>
          </a:bodyPr>
          <a:lstStyle/>
          <a:p>
            <a:pPr algn="ctr" marL="0" indent="0" lvl="0">
              <a:lnSpc>
                <a:spcPts val="8529"/>
              </a:lnSpc>
            </a:pPr>
            <a:r>
              <a:rPr lang="en-US" sz="7684">
                <a:solidFill>
                  <a:srgbClr val="FFFFFF"/>
                </a:solidFill>
                <a:latin typeface="Hibernate"/>
              </a:rPr>
              <a:t>KELOMPOK 1</a:t>
            </a:r>
          </a:p>
        </p:txBody>
      </p:sp>
      <p:sp>
        <p:nvSpPr>
          <p:cNvPr name="TextBox 17" id="17"/>
          <p:cNvSpPr txBox="true"/>
          <p:nvPr/>
        </p:nvSpPr>
        <p:spPr>
          <a:xfrm rot="0">
            <a:off x="2470006" y="4097560"/>
            <a:ext cx="13347988" cy="3001398"/>
          </a:xfrm>
          <a:prstGeom prst="rect">
            <a:avLst/>
          </a:prstGeom>
        </p:spPr>
        <p:txBody>
          <a:bodyPr anchor="t" rtlCol="false" tIns="0" lIns="0" bIns="0" rIns="0">
            <a:spAutoFit/>
          </a:bodyPr>
          <a:lstStyle/>
          <a:p>
            <a:pPr algn="ctr">
              <a:lnSpc>
                <a:spcPts val="11841"/>
              </a:lnSpc>
            </a:pPr>
            <a:r>
              <a:rPr lang="en-US" sz="9950">
                <a:solidFill>
                  <a:srgbClr val="FFFFFF"/>
                </a:solidFill>
                <a:latin typeface="TT Milks Casual 900 One"/>
              </a:rPr>
              <a:t>PBO PROJECT</a:t>
            </a:r>
          </a:p>
          <a:p>
            <a:pPr algn="ctr">
              <a:lnSpc>
                <a:spcPts val="11841"/>
              </a:lnSpc>
            </a:pPr>
            <a:r>
              <a:rPr lang="en-US" sz="9950">
                <a:solidFill>
                  <a:srgbClr val="FFFFFF"/>
                </a:solidFill>
                <a:latin typeface="TT Milks Casual 900 One"/>
              </a:rPr>
              <a:t>“TO DO LIST APP”</a:t>
            </a:r>
          </a:p>
        </p:txBody>
      </p:sp>
      <p:sp>
        <p:nvSpPr>
          <p:cNvPr name="Freeform 18" id="18"/>
          <p:cNvSpPr/>
          <p:nvPr/>
        </p:nvSpPr>
        <p:spPr>
          <a:xfrm flipH="false" flipV="false" rot="5400000">
            <a:off x="12583465" y="9039353"/>
            <a:ext cx="3191432" cy="1390271"/>
          </a:xfrm>
          <a:custGeom>
            <a:avLst/>
            <a:gdLst/>
            <a:ahLst/>
            <a:cxnLst/>
            <a:rect r="r" b="b" t="t" l="l"/>
            <a:pathLst>
              <a:path h="1390271" w="3191432">
                <a:moveTo>
                  <a:pt x="0" y="0"/>
                </a:moveTo>
                <a:lnTo>
                  <a:pt x="3191432" y="0"/>
                </a:lnTo>
                <a:lnTo>
                  <a:pt x="3191432" y="1390271"/>
                </a:lnTo>
                <a:lnTo>
                  <a:pt x="0" y="1390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520141" y="737966"/>
            <a:ext cx="15247718" cy="8520334"/>
            <a:chOff x="0" y="0"/>
            <a:chExt cx="4015860" cy="2244038"/>
          </a:xfrm>
        </p:grpSpPr>
        <p:sp>
          <p:nvSpPr>
            <p:cNvPr name="Freeform 4" id="4"/>
            <p:cNvSpPr/>
            <p:nvPr/>
          </p:nvSpPr>
          <p:spPr>
            <a:xfrm flipH="false" flipV="false" rot="0">
              <a:off x="0" y="0"/>
              <a:ext cx="4015860" cy="2244038"/>
            </a:xfrm>
            <a:custGeom>
              <a:avLst/>
              <a:gdLst/>
              <a:ahLst/>
              <a:cxnLst/>
              <a:rect r="r" b="b" t="t" l="l"/>
              <a:pathLst>
                <a:path h="2244038" w="4015860">
                  <a:moveTo>
                    <a:pt x="0" y="0"/>
                  </a:moveTo>
                  <a:lnTo>
                    <a:pt x="4015860" y="0"/>
                  </a:lnTo>
                  <a:lnTo>
                    <a:pt x="4015860" y="2244038"/>
                  </a:lnTo>
                  <a:lnTo>
                    <a:pt x="0" y="2244038"/>
                  </a:lnTo>
                  <a:close/>
                </a:path>
              </a:pathLst>
            </a:custGeom>
            <a:solidFill>
              <a:srgbClr val="FFFFFF">
                <a:alpha val="89804"/>
              </a:srgbClr>
            </a:solidFill>
            <a:ln w="19050" cap="sq">
              <a:solidFill>
                <a:srgbClr val="000000">
                  <a:alpha val="89804"/>
                </a:srgbClr>
              </a:solidFill>
              <a:prstDash val="solid"/>
              <a:miter/>
            </a:ln>
          </p:spPr>
        </p:sp>
        <p:sp>
          <p:nvSpPr>
            <p:cNvPr name="TextBox 5" id="5"/>
            <p:cNvSpPr txBox="true"/>
            <p:nvPr/>
          </p:nvSpPr>
          <p:spPr>
            <a:xfrm>
              <a:off x="0" y="-38100"/>
              <a:ext cx="4015860" cy="228213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096159" y="2304299"/>
            <a:ext cx="14111627" cy="6646859"/>
          </a:xfrm>
          <a:prstGeom prst="rect">
            <a:avLst/>
          </a:prstGeom>
        </p:spPr>
        <p:txBody>
          <a:bodyPr anchor="t" rtlCol="false" tIns="0" lIns="0" bIns="0" rIns="0">
            <a:spAutoFit/>
          </a:bodyPr>
          <a:lstStyle/>
          <a:p>
            <a:pPr>
              <a:lnSpc>
                <a:spcPts val="3655"/>
              </a:lnSpc>
            </a:pPr>
            <a:r>
              <a:rPr lang="en-US" sz="2707" spc="162">
                <a:solidFill>
                  <a:srgbClr val="5271FF"/>
                </a:solidFill>
                <a:latin typeface="Montserrat Bold"/>
              </a:rPr>
              <a:t>class TodoApp1(QMainWindow, Ui_MainWindow1):: </a:t>
            </a:r>
            <a:r>
              <a:rPr lang="en-US" sz="2707" spc="162">
                <a:solidFill>
                  <a:srgbClr val="000000"/>
                </a:solidFill>
                <a:latin typeface="Montserrat Bold"/>
              </a:rPr>
              <a:t>Mendefinisikan kelas TodoApp1 yang merupakan turunan dari QMainWindow dan menggunakan desain UI dari Ui_MainWindow1.</a:t>
            </a:r>
          </a:p>
          <a:p>
            <a:pPr>
              <a:lnSpc>
                <a:spcPts val="3655"/>
              </a:lnSpc>
            </a:pPr>
            <a:r>
              <a:rPr lang="en-US" sz="2707" spc="162">
                <a:solidFill>
                  <a:srgbClr val="5271FF"/>
                </a:solidFill>
                <a:latin typeface="Montserrat Bold"/>
              </a:rPr>
              <a:t>def __init__(self, stacked_widget)::</a:t>
            </a:r>
            <a:r>
              <a:rPr lang="en-US" sz="2707" spc="162">
                <a:solidFill>
                  <a:srgbClr val="000000"/>
                </a:solidFill>
                <a:latin typeface="Montserrat Bold"/>
              </a:rPr>
              <a:t> Konstruktor kelas TodoApp1 yang menerima objek stacked_widget sebagai parameter.</a:t>
            </a:r>
          </a:p>
          <a:p>
            <a:pPr>
              <a:lnSpc>
                <a:spcPts val="3655"/>
              </a:lnSpc>
            </a:pPr>
            <a:r>
              <a:rPr lang="en-US" sz="2707" spc="162">
                <a:solidFill>
                  <a:srgbClr val="5271FF"/>
                </a:solidFill>
                <a:latin typeface="Montserrat Bold"/>
              </a:rPr>
              <a:t>self.setupUi(self): I</a:t>
            </a:r>
            <a:r>
              <a:rPr lang="en-US" sz="2707" spc="162">
                <a:solidFill>
                  <a:srgbClr val="000000"/>
                </a:solidFill>
                <a:latin typeface="Montserrat Bold"/>
              </a:rPr>
              <a:t>nisialisasi antarmuka pengguna menggunakan metode setupUi dari desain UI.</a:t>
            </a:r>
          </a:p>
          <a:p>
            <a:pPr>
              <a:lnSpc>
                <a:spcPts val="3655"/>
              </a:lnSpc>
            </a:pPr>
            <a:r>
              <a:rPr lang="en-US" sz="2707" spc="162">
                <a:solidFill>
                  <a:srgbClr val="5271FF"/>
                </a:solidFill>
                <a:latin typeface="Montserrat Bold"/>
              </a:rPr>
              <a:t>self.done.clicked.connect(self.donefunc): </a:t>
            </a:r>
            <a:r>
              <a:rPr lang="en-US" sz="2707" spc="162">
                <a:solidFill>
                  <a:srgbClr val="000000"/>
                </a:solidFill>
                <a:latin typeface="Montserrat Bold"/>
              </a:rPr>
              <a:t>Menghubungkan tombol "done" ke metode donefunc.</a:t>
            </a:r>
          </a:p>
          <a:p>
            <a:pPr>
              <a:lnSpc>
                <a:spcPts val="3655"/>
              </a:lnSpc>
            </a:pPr>
            <a:r>
              <a:rPr lang="en-US" sz="2707" spc="162">
                <a:solidFill>
                  <a:srgbClr val="5271FF"/>
                </a:solidFill>
                <a:latin typeface="Montserrat Bold"/>
              </a:rPr>
              <a:t>def switch_to_screen2(self):: </a:t>
            </a:r>
            <a:r>
              <a:rPr lang="en-US" sz="2707" spc="162">
                <a:solidFill>
                  <a:srgbClr val="000000"/>
                </a:solidFill>
                <a:latin typeface="Montserrat Bold"/>
              </a:rPr>
              <a:t>Metode untuk beralih ke screen2 (TodoApp2).</a:t>
            </a:r>
          </a:p>
          <a:p>
            <a:pPr>
              <a:lnSpc>
                <a:spcPts val="3655"/>
              </a:lnSpc>
            </a:pPr>
            <a:r>
              <a:rPr lang="en-US" sz="2707" spc="162">
                <a:solidFill>
                  <a:srgbClr val="5271FF"/>
                </a:solidFill>
                <a:latin typeface="Montserrat Bold"/>
              </a:rPr>
              <a:t>def donefunc(self):: </a:t>
            </a:r>
            <a:r>
              <a:rPr lang="en-US" sz="2707" spc="162">
                <a:solidFill>
                  <a:srgbClr val="000000"/>
                </a:solidFill>
                <a:latin typeface="Montserrat Bold"/>
              </a:rPr>
              <a:t>Metode yang dipanggil saat tombol "done" ditekan, menampilkan notifikasi bahwa sebuah tugas telah selesai.</a:t>
            </a:r>
          </a:p>
          <a:p>
            <a:pPr>
              <a:lnSpc>
                <a:spcPts val="3655"/>
              </a:lnSpc>
            </a:pPr>
            <a:r>
              <a:rPr lang="en-US" sz="2707" spc="162">
                <a:solidFill>
                  <a:srgbClr val="5271FF"/>
                </a:solidFill>
                <a:latin typeface="Montserrat Bold"/>
              </a:rPr>
              <a:t>def missfunc(self)::</a:t>
            </a:r>
            <a:r>
              <a:rPr lang="en-US" sz="2707" spc="162">
                <a:solidFill>
                  <a:srgbClr val="000000"/>
                </a:solidFill>
                <a:latin typeface="Montserrat Bold"/>
              </a:rPr>
              <a:t> Metode yang akan diimplementasikan untuk .</a:t>
            </a:r>
          </a:p>
          <a:p>
            <a:pPr>
              <a:lnSpc>
                <a:spcPts val="1969"/>
              </a:lnSpc>
            </a:pPr>
          </a:p>
        </p:txBody>
      </p:sp>
      <p:sp>
        <p:nvSpPr>
          <p:cNvPr name="TextBox 7" id="7"/>
          <p:cNvSpPr txBox="true"/>
          <p:nvPr/>
        </p:nvSpPr>
        <p:spPr>
          <a:xfrm rot="0">
            <a:off x="4193359" y="1057275"/>
            <a:ext cx="9917226" cy="871867"/>
          </a:xfrm>
          <a:prstGeom prst="rect">
            <a:avLst/>
          </a:prstGeom>
        </p:spPr>
        <p:txBody>
          <a:bodyPr anchor="t" rtlCol="false" tIns="0" lIns="0" bIns="0" rIns="0">
            <a:spAutoFit/>
          </a:bodyPr>
          <a:lstStyle/>
          <a:p>
            <a:pPr algn="ctr" marL="0" indent="0" lvl="0">
              <a:lnSpc>
                <a:spcPts val="6700"/>
              </a:lnSpc>
              <a:spcBef>
                <a:spcPct val="0"/>
              </a:spcBef>
            </a:pPr>
            <a:r>
              <a:rPr lang="en-US" sz="5929">
                <a:solidFill>
                  <a:srgbClr val="393939"/>
                </a:solidFill>
                <a:latin typeface="TT Milks Casual 900 One Medium"/>
              </a:rPr>
              <a:t>penjelasan code</a:t>
            </a:r>
          </a:p>
        </p:txBody>
      </p:sp>
      <p:sp>
        <p:nvSpPr>
          <p:cNvPr name="Freeform 8" id="8"/>
          <p:cNvSpPr/>
          <p:nvPr/>
        </p:nvSpPr>
        <p:spPr>
          <a:xfrm flipH="false" flipV="false" rot="0">
            <a:off x="-253193" y="227517"/>
            <a:ext cx="4027275" cy="2114882"/>
          </a:xfrm>
          <a:custGeom>
            <a:avLst/>
            <a:gdLst/>
            <a:ahLst/>
            <a:cxnLst/>
            <a:rect r="r" b="b" t="t" l="l"/>
            <a:pathLst>
              <a:path h="2114882" w="4027275">
                <a:moveTo>
                  <a:pt x="0" y="0"/>
                </a:moveTo>
                <a:lnTo>
                  <a:pt x="4027276" y="0"/>
                </a:lnTo>
                <a:lnTo>
                  <a:pt x="4027276" y="2114882"/>
                </a:lnTo>
                <a:lnTo>
                  <a:pt x="0" y="2114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520141" y="737966"/>
            <a:ext cx="15247718" cy="8520334"/>
            <a:chOff x="0" y="0"/>
            <a:chExt cx="4015860" cy="2244038"/>
          </a:xfrm>
        </p:grpSpPr>
        <p:sp>
          <p:nvSpPr>
            <p:cNvPr name="Freeform 4" id="4"/>
            <p:cNvSpPr/>
            <p:nvPr/>
          </p:nvSpPr>
          <p:spPr>
            <a:xfrm flipH="false" flipV="false" rot="0">
              <a:off x="0" y="0"/>
              <a:ext cx="4015860" cy="2244038"/>
            </a:xfrm>
            <a:custGeom>
              <a:avLst/>
              <a:gdLst/>
              <a:ahLst/>
              <a:cxnLst/>
              <a:rect r="r" b="b" t="t" l="l"/>
              <a:pathLst>
                <a:path h="2244038" w="4015860">
                  <a:moveTo>
                    <a:pt x="0" y="0"/>
                  </a:moveTo>
                  <a:lnTo>
                    <a:pt x="4015860" y="0"/>
                  </a:lnTo>
                  <a:lnTo>
                    <a:pt x="4015860" y="2244038"/>
                  </a:lnTo>
                  <a:lnTo>
                    <a:pt x="0" y="2244038"/>
                  </a:lnTo>
                  <a:close/>
                </a:path>
              </a:pathLst>
            </a:custGeom>
            <a:solidFill>
              <a:srgbClr val="FFFFFF">
                <a:alpha val="89804"/>
              </a:srgbClr>
            </a:solidFill>
            <a:ln w="19050" cap="sq">
              <a:solidFill>
                <a:srgbClr val="000000">
                  <a:alpha val="89804"/>
                </a:srgbClr>
              </a:solidFill>
              <a:prstDash val="solid"/>
              <a:miter/>
            </a:ln>
          </p:spPr>
        </p:sp>
        <p:sp>
          <p:nvSpPr>
            <p:cNvPr name="TextBox 5" id="5"/>
            <p:cNvSpPr txBox="true"/>
            <p:nvPr/>
          </p:nvSpPr>
          <p:spPr>
            <a:xfrm>
              <a:off x="0" y="-38100"/>
              <a:ext cx="4015860" cy="228213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087394" y="2979193"/>
            <a:ext cx="14296807" cy="6035721"/>
          </a:xfrm>
          <a:prstGeom prst="rect">
            <a:avLst/>
          </a:prstGeom>
        </p:spPr>
        <p:txBody>
          <a:bodyPr anchor="t" rtlCol="false" tIns="0" lIns="0" bIns="0" rIns="0">
            <a:spAutoFit/>
          </a:bodyPr>
          <a:lstStyle/>
          <a:p>
            <a:pPr>
              <a:lnSpc>
                <a:spcPts val="3230"/>
              </a:lnSpc>
            </a:pPr>
            <a:r>
              <a:rPr lang="en-US" sz="2392" spc="143">
                <a:solidFill>
                  <a:srgbClr val="5271FF"/>
                </a:solidFill>
                <a:latin typeface="Montserrat Bold"/>
              </a:rPr>
              <a:t>def donefunc(self):: Metode yang dipanggil saat tombol "done" ditekan, menampilkan notifikasi bahwa sebuah tugas telah selesai.</a:t>
            </a:r>
          </a:p>
          <a:p>
            <a:pPr>
              <a:lnSpc>
                <a:spcPts val="3230"/>
              </a:lnSpc>
            </a:pPr>
            <a:r>
              <a:rPr lang="en-US" sz="2392" spc="143">
                <a:solidFill>
                  <a:srgbClr val="5271FF"/>
                </a:solidFill>
                <a:latin typeface="Montserrat Bold"/>
              </a:rPr>
              <a:t>def missfunc(self):: Metode yang akan diimplementasikan untuk tombol "miss".</a:t>
            </a:r>
          </a:p>
          <a:p>
            <a:pPr>
              <a:lnSpc>
                <a:spcPts val="3230"/>
              </a:lnSpc>
            </a:pPr>
            <a:r>
              <a:rPr lang="en-US" sz="2392" spc="143">
                <a:solidFill>
                  <a:srgbClr val="5271FF"/>
                </a:solidFill>
                <a:latin typeface="Montserrat Bold"/>
              </a:rPr>
              <a:t>def notyetfunct(self):: Metode yang akan diimplementasikan untuk tombol "not yet".</a:t>
            </a:r>
          </a:p>
          <a:p>
            <a:pPr>
              <a:lnSpc>
                <a:spcPts val="3230"/>
              </a:lnSpc>
            </a:pPr>
            <a:r>
              <a:rPr lang="en-US" sz="2392" spc="143">
                <a:solidFill>
                  <a:srgbClr val="5271FF"/>
                </a:solidFill>
                <a:latin typeface="Montserrat Bold"/>
              </a:rPr>
              <a:t>def switch_to_screen1():: Fungsi untuk membuat dan mengembalikan objek QStackedWidget yang berisi screen1 (TodoApp1).</a:t>
            </a:r>
          </a:p>
          <a:p>
            <a:pPr>
              <a:lnSpc>
                <a:spcPts val="3230"/>
              </a:lnSpc>
            </a:pPr>
            <a:r>
              <a:rPr lang="en-US" sz="2392" spc="143">
                <a:solidFill>
                  <a:srgbClr val="5271FF"/>
                </a:solidFill>
                <a:latin typeface="Montserrat Bold"/>
              </a:rPr>
              <a:t>if __name__ == '__main__':: Mengeksekusi blok kode di bawahnya jika script dijalankan langsung.</a:t>
            </a:r>
          </a:p>
          <a:p>
            <a:pPr>
              <a:lnSpc>
                <a:spcPts val="3230"/>
              </a:lnSpc>
            </a:pPr>
            <a:r>
              <a:rPr lang="en-US" sz="2392" spc="143">
                <a:solidFill>
                  <a:srgbClr val="5271FF"/>
                </a:solidFill>
                <a:latin typeface="Montserrat Bold"/>
              </a:rPr>
              <a:t>app = QApplication(sys.argv): Membuat instance dari aplikasi QApplication.</a:t>
            </a:r>
          </a:p>
          <a:p>
            <a:pPr>
              <a:lnSpc>
                <a:spcPts val="3230"/>
              </a:lnSpc>
            </a:pPr>
            <a:r>
              <a:rPr lang="en-US" sz="2392" spc="143">
                <a:solidFill>
                  <a:srgbClr val="5271FF"/>
                </a:solidFill>
                <a:latin typeface="Montserrat Bold"/>
              </a:rPr>
              <a:t>window = QMainWindow(): Membuat instance dari QMainWindow sebagai window utama.</a:t>
            </a:r>
          </a:p>
          <a:p>
            <a:pPr>
              <a:lnSpc>
                <a:spcPts val="3230"/>
              </a:lnSpc>
            </a:pPr>
          </a:p>
          <a:p>
            <a:pPr>
              <a:lnSpc>
                <a:spcPts val="3230"/>
              </a:lnSpc>
            </a:pPr>
          </a:p>
          <a:p>
            <a:pPr>
              <a:lnSpc>
                <a:spcPts val="3230"/>
              </a:lnSpc>
            </a:pPr>
          </a:p>
        </p:txBody>
      </p:sp>
      <p:sp>
        <p:nvSpPr>
          <p:cNvPr name="TextBox 7" id="7"/>
          <p:cNvSpPr txBox="true"/>
          <p:nvPr/>
        </p:nvSpPr>
        <p:spPr>
          <a:xfrm rot="0">
            <a:off x="4193359" y="1057275"/>
            <a:ext cx="9917226" cy="871867"/>
          </a:xfrm>
          <a:prstGeom prst="rect">
            <a:avLst/>
          </a:prstGeom>
        </p:spPr>
        <p:txBody>
          <a:bodyPr anchor="t" rtlCol="false" tIns="0" lIns="0" bIns="0" rIns="0">
            <a:spAutoFit/>
          </a:bodyPr>
          <a:lstStyle/>
          <a:p>
            <a:pPr algn="ctr" marL="0" indent="0" lvl="0">
              <a:lnSpc>
                <a:spcPts val="6700"/>
              </a:lnSpc>
              <a:spcBef>
                <a:spcPct val="0"/>
              </a:spcBef>
            </a:pPr>
            <a:r>
              <a:rPr lang="en-US" sz="5929">
                <a:solidFill>
                  <a:srgbClr val="393939"/>
                </a:solidFill>
                <a:latin typeface="TT Milks Casual 900 One Medium"/>
              </a:rPr>
              <a:t>penjelasan code</a:t>
            </a:r>
          </a:p>
        </p:txBody>
      </p:sp>
      <p:sp>
        <p:nvSpPr>
          <p:cNvPr name="Freeform 8" id="8"/>
          <p:cNvSpPr/>
          <p:nvPr/>
        </p:nvSpPr>
        <p:spPr>
          <a:xfrm flipH="false" flipV="false" rot="0">
            <a:off x="-253193" y="227517"/>
            <a:ext cx="4027275" cy="2114882"/>
          </a:xfrm>
          <a:custGeom>
            <a:avLst/>
            <a:gdLst/>
            <a:ahLst/>
            <a:cxnLst/>
            <a:rect r="r" b="b" t="t" l="l"/>
            <a:pathLst>
              <a:path h="2114882" w="4027275">
                <a:moveTo>
                  <a:pt x="0" y="0"/>
                </a:moveTo>
                <a:lnTo>
                  <a:pt x="4027276" y="0"/>
                </a:lnTo>
                <a:lnTo>
                  <a:pt x="4027276" y="2114882"/>
                </a:lnTo>
                <a:lnTo>
                  <a:pt x="0" y="2114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520141" y="737966"/>
            <a:ext cx="15247718" cy="8520334"/>
            <a:chOff x="0" y="0"/>
            <a:chExt cx="4015860" cy="2244038"/>
          </a:xfrm>
        </p:grpSpPr>
        <p:sp>
          <p:nvSpPr>
            <p:cNvPr name="Freeform 4" id="4"/>
            <p:cNvSpPr/>
            <p:nvPr/>
          </p:nvSpPr>
          <p:spPr>
            <a:xfrm flipH="false" flipV="false" rot="0">
              <a:off x="0" y="0"/>
              <a:ext cx="4015860" cy="2244038"/>
            </a:xfrm>
            <a:custGeom>
              <a:avLst/>
              <a:gdLst/>
              <a:ahLst/>
              <a:cxnLst/>
              <a:rect r="r" b="b" t="t" l="l"/>
              <a:pathLst>
                <a:path h="2244038" w="4015860">
                  <a:moveTo>
                    <a:pt x="0" y="0"/>
                  </a:moveTo>
                  <a:lnTo>
                    <a:pt x="4015860" y="0"/>
                  </a:lnTo>
                  <a:lnTo>
                    <a:pt x="4015860" y="2244038"/>
                  </a:lnTo>
                  <a:lnTo>
                    <a:pt x="0" y="2244038"/>
                  </a:lnTo>
                  <a:close/>
                </a:path>
              </a:pathLst>
            </a:custGeom>
            <a:solidFill>
              <a:srgbClr val="FFFFFF">
                <a:alpha val="89804"/>
              </a:srgbClr>
            </a:solidFill>
            <a:ln w="19050" cap="sq">
              <a:solidFill>
                <a:srgbClr val="000000">
                  <a:alpha val="89804"/>
                </a:srgbClr>
              </a:solidFill>
              <a:prstDash val="solid"/>
              <a:miter/>
            </a:ln>
          </p:spPr>
        </p:sp>
        <p:sp>
          <p:nvSpPr>
            <p:cNvPr name="TextBox 5" id="5"/>
            <p:cNvSpPr txBox="true"/>
            <p:nvPr/>
          </p:nvSpPr>
          <p:spPr>
            <a:xfrm>
              <a:off x="0" y="-38100"/>
              <a:ext cx="4015860" cy="228213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087394" y="2304299"/>
            <a:ext cx="16200606" cy="4172710"/>
          </a:xfrm>
          <a:prstGeom prst="rect">
            <a:avLst/>
          </a:prstGeom>
        </p:spPr>
        <p:txBody>
          <a:bodyPr anchor="t" rtlCol="false" tIns="0" lIns="0" bIns="0" rIns="0">
            <a:spAutoFit/>
          </a:bodyPr>
          <a:lstStyle/>
          <a:p>
            <a:pPr>
              <a:lnSpc>
                <a:spcPts val="4196"/>
              </a:lnSpc>
            </a:pPr>
          </a:p>
          <a:p>
            <a:pPr>
              <a:lnSpc>
                <a:spcPts val="4196"/>
              </a:lnSpc>
            </a:pPr>
            <a:r>
              <a:rPr lang="en-US" sz="3108" spc="186">
                <a:solidFill>
                  <a:srgbClr val="5271FF"/>
                </a:solidFill>
                <a:latin typeface="Montserrat Bold"/>
              </a:rPr>
              <a:t>stacked_widget = switch_to_screen1(): Membuat objek QStackedWidget yang berisi screen1.</a:t>
            </a:r>
          </a:p>
          <a:p>
            <a:pPr>
              <a:lnSpc>
                <a:spcPts val="4196"/>
              </a:lnSpc>
            </a:pPr>
            <a:r>
              <a:rPr lang="en-US" sz="3108" spc="186">
                <a:solidFill>
                  <a:srgbClr val="5271FF"/>
                </a:solidFill>
                <a:latin typeface="Montserrat Bold"/>
              </a:rPr>
              <a:t>window.setCentralWidget(stacked_widget): Menetapkan stacked_widget sebagai widget pusat window.</a:t>
            </a:r>
          </a:p>
          <a:p>
            <a:pPr>
              <a:lnSpc>
                <a:spcPts val="4196"/>
              </a:lnSpc>
            </a:pPr>
            <a:r>
              <a:rPr lang="en-US" sz="3108" spc="186">
                <a:solidFill>
                  <a:srgbClr val="5271FF"/>
                </a:solidFill>
                <a:latin typeface="Montserrat Bold"/>
              </a:rPr>
              <a:t>window.show(): Menampilkan window.</a:t>
            </a:r>
          </a:p>
          <a:p>
            <a:pPr>
              <a:lnSpc>
                <a:spcPts val="4196"/>
              </a:lnSpc>
            </a:pPr>
            <a:r>
              <a:rPr lang="en-US" sz="3108" spc="186">
                <a:solidFill>
                  <a:srgbClr val="5271FF"/>
                </a:solidFill>
                <a:latin typeface="Montserrat Bold"/>
              </a:rPr>
              <a:t>sys.exit(app.exec_()): Mengakhiri aplikasi saat keluar.</a:t>
            </a:r>
          </a:p>
          <a:p>
            <a:pPr>
              <a:lnSpc>
                <a:spcPts val="4196"/>
              </a:lnSpc>
            </a:pPr>
          </a:p>
        </p:txBody>
      </p:sp>
      <p:sp>
        <p:nvSpPr>
          <p:cNvPr name="TextBox 7" id="7"/>
          <p:cNvSpPr txBox="true"/>
          <p:nvPr/>
        </p:nvSpPr>
        <p:spPr>
          <a:xfrm rot="0">
            <a:off x="4193359" y="1057275"/>
            <a:ext cx="9917226" cy="871867"/>
          </a:xfrm>
          <a:prstGeom prst="rect">
            <a:avLst/>
          </a:prstGeom>
        </p:spPr>
        <p:txBody>
          <a:bodyPr anchor="t" rtlCol="false" tIns="0" lIns="0" bIns="0" rIns="0">
            <a:spAutoFit/>
          </a:bodyPr>
          <a:lstStyle/>
          <a:p>
            <a:pPr algn="ctr" marL="0" indent="0" lvl="0">
              <a:lnSpc>
                <a:spcPts val="6700"/>
              </a:lnSpc>
              <a:spcBef>
                <a:spcPct val="0"/>
              </a:spcBef>
            </a:pPr>
            <a:r>
              <a:rPr lang="en-US" sz="5929">
                <a:solidFill>
                  <a:srgbClr val="393939"/>
                </a:solidFill>
                <a:latin typeface="TT Milks Casual 900 One Medium"/>
              </a:rPr>
              <a:t>penjelasan code</a:t>
            </a:r>
          </a:p>
        </p:txBody>
      </p:sp>
      <p:sp>
        <p:nvSpPr>
          <p:cNvPr name="Freeform 8" id="8"/>
          <p:cNvSpPr/>
          <p:nvPr/>
        </p:nvSpPr>
        <p:spPr>
          <a:xfrm flipH="false" flipV="false" rot="0">
            <a:off x="-253193" y="227517"/>
            <a:ext cx="4027275" cy="2114882"/>
          </a:xfrm>
          <a:custGeom>
            <a:avLst/>
            <a:gdLst/>
            <a:ahLst/>
            <a:cxnLst/>
            <a:rect r="r" b="b" t="t" l="l"/>
            <a:pathLst>
              <a:path h="2114882" w="4027275">
                <a:moveTo>
                  <a:pt x="0" y="0"/>
                </a:moveTo>
                <a:lnTo>
                  <a:pt x="4027276" y="0"/>
                </a:lnTo>
                <a:lnTo>
                  <a:pt x="4027276" y="2114882"/>
                </a:lnTo>
                <a:lnTo>
                  <a:pt x="0" y="2114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520141" y="737966"/>
            <a:ext cx="15247718" cy="8520334"/>
            <a:chOff x="0" y="0"/>
            <a:chExt cx="4015860" cy="2244038"/>
          </a:xfrm>
        </p:grpSpPr>
        <p:sp>
          <p:nvSpPr>
            <p:cNvPr name="Freeform 4" id="4"/>
            <p:cNvSpPr/>
            <p:nvPr/>
          </p:nvSpPr>
          <p:spPr>
            <a:xfrm flipH="false" flipV="false" rot="0">
              <a:off x="0" y="0"/>
              <a:ext cx="4015860" cy="2244038"/>
            </a:xfrm>
            <a:custGeom>
              <a:avLst/>
              <a:gdLst/>
              <a:ahLst/>
              <a:cxnLst/>
              <a:rect r="r" b="b" t="t" l="l"/>
              <a:pathLst>
                <a:path h="2244038" w="4015860">
                  <a:moveTo>
                    <a:pt x="0" y="0"/>
                  </a:moveTo>
                  <a:lnTo>
                    <a:pt x="4015860" y="0"/>
                  </a:lnTo>
                  <a:lnTo>
                    <a:pt x="4015860" y="2244038"/>
                  </a:lnTo>
                  <a:lnTo>
                    <a:pt x="0" y="2244038"/>
                  </a:lnTo>
                  <a:close/>
                </a:path>
              </a:pathLst>
            </a:custGeom>
            <a:solidFill>
              <a:srgbClr val="FFFFFF">
                <a:alpha val="89804"/>
              </a:srgbClr>
            </a:solidFill>
            <a:ln w="19050" cap="sq">
              <a:solidFill>
                <a:srgbClr val="000000">
                  <a:alpha val="89804"/>
                </a:srgbClr>
              </a:solidFill>
              <a:prstDash val="solid"/>
              <a:miter/>
            </a:ln>
          </p:spPr>
        </p:sp>
        <p:sp>
          <p:nvSpPr>
            <p:cNvPr name="TextBox 5" id="5"/>
            <p:cNvSpPr txBox="true"/>
            <p:nvPr/>
          </p:nvSpPr>
          <p:spPr>
            <a:xfrm>
              <a:off x="0" y="-38100"/>
              <a:ext cx="4015860" cy="228213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984776" y="1881517"/>
            <a:ext cx="15061685" cy="6396615"/>
          </a:xfrm>
          <a:prstGeom prst="rect">
            <a:avLst/>
          </a:prstGeom>
        </p:spPr>
        <p:txBody>
          <a:bodyPr anchor="t" rtlCol="false" tIns="0" lIns="0" bIns="0" rIns="0">
            <a:spAutoFit/>
          </a:bodyPr>
          <a:lstStyle/>
          <a:p>
            <a:pPr>
              <a:lnSpc>
                <a:spcPts val="3901"/>
              </a:lnSpc>
            </a:pPr>
            <a:r>
              <a:rPr lang="en-US" sz="2890" spc="173">
                <a:solidFill>
                  <a:srgbClr val="5271FF"/>
                </a:solidFill>
                <a:latin typeface="Montserrat Bold"/>
              </a:rPr>
              <a:t>Imports: Sama seperti di kode pertama, namun juga mengimpor TodoApp1 dari screen1.</a:t>
            </a:r>
          </a:p>
          <a:p>
            <a:pPr>
              <a:lnSpc>
                <a:spcPts val="3901"/>
              </a:lnSpc>
            </a:pPr>
            <a:r>
              <a:rPr lang="en-US" sz="2890" spc="173">
                <a:solidFill>
                  <a:srgbClr val="5271FF"/>
                </a:solidFill>
                <a:latin typeface="Montserrat Bold"/>
              </a:rPr>
              <a:t>Ui_MainWindow, QMainWindowBase = uic.loadUiType("UI2.ui"): Memuat desain UI dari file "UI2.ui".</a:t>
            </a:r>
          </a:p>
          <a:p>
            <a:pPr>
              <a:lnSpc>
                <a:spcPts val="3901"/>
              </a:lnSpc>
            </a:pPr>
          </a:p>
          <a:p>
            <a:pPr>
              <a:lnSpc>
                <a:spcPts val="3901"/>
              </a:lnSpc>
            </a:pPr>
            <a:r>
              <a:rPr lang="en-US" sz="2890" spc="173">
                <a:solidFill>
                  <a:srgbClr val="5271FF"/>
                </a:solidFill>
                <a:latin typeface="Montserrat Bold"/>
              </a:rPr>
              <a:t>class TodoApp2(QMainWindow, Ui_MainWindow):: Mendefinisikan kelas TodoApp2 yang merupakan turunan dari QMainWindow dan menggunakan desain UI dari Ui_MainWindow.</a:t>
            </a:r>
          </a:p>
          <a:p>
            <a:pPr>
              <a:lnSpc>
                <a:spcPts val="3901"/>
              </a:lnSpc>
            </a:pPr>
            <a:r>
              <a:rPr lang="en-US" sz="2890" spc="173">
                <a:solidFill>
                  <a:srgbClr val="5271FF"/>
                </a:solidFill>
                <a:latin typeface="Montserrat Bold"/>
              </a:rPr>
              <a:t>def __init__(self, stacked_widget):: Konstruktor kelas TodoApp2 yang menerima objek stacked_widget sebagai parameter.</a:t>
            </a:r>
          </a:p>
          <a:p>
            <a:pPr>
              <a:lnSpc>
                <a:spcPts val="3901"/>
              </a:lnSpc>
            </a:pPr>
            <a:r>
              <a:rPr lang="en-US" sz="2890" spc="173">
                <a:solidFill>
                  <a:srgbClr val="5271FF"/>
                </a:solidFill>
                <a:latin typeface="Montserrat Bold"/>
              </a:rPr>
              <a:t>def initUI(self):: Inisialisasi antarmuka pengguna dan fungsionalitas lainnya.</a:t>
            </a:r>
          </a:p>
          <a:p>
            <a:pPr>
              <a:lnSpc>
                <a:spcPts val="3901"/>
              </a:lnSpc>
            </a:pPr>
          </a:p>
        </p:txBody>
      </p:sp>
      <p:sp>
        <p:nvSpPr>
          <p:cNvPr name="TextBox 7" id="7"/>
          <p:cNvSpPr txBox="true"/>
          <p:nvPr/>
        </p:nvSpPr>
        <p:spPr>
          <a:xfrm rot="0">
            <a:off x="4185387" y="766541"/>
            <a:ext cx="9917226" cy="871867"/>
          </a:xfrm>
          <a:prstGeom prst="rect">
            <a:avLst/>
          </a:prstGeom>
        </p:spPr>
        <p:txBody>
          <a:bodyPr anchor="t" rtlCol="false" tIns="0" lIns="0" bIns="0" rIns="0">
            <a:spAutoFit/>
          </a:bodyPr>
          <a:lstStyle/>
          <a:p>
            <a:pPr algn="ctr" marL="0" indent="0" lvl="0">
              <a:lnSpc>
                <a:spcPts val="6700"/>
              </a:lnSpc>
              <a:spcBef>
                <a:spcPct val="0"/>
              </a:spcBef>
            </a:pPr>
            <a:r>
              <a:rPr lang="en-US" sz="5929">
                <a:solidFill>
                  <a:srgbClr val="393939"/>
                </a:solidFill>
                <a:latin typeface="TT Milks Casual 900 One Medium"/>
              </a:rPr>
              <a:t>penjelasan code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520141" y="737966"/>
            <a:ext cx="15247718" cy="8520334"/>
            <a:chOff x="0" y="0"/>
            <a:chExt cx="4015860" cy="2244038"/>
          </a:xfrm>
        </p:grpSpPr>
        <p:sp>
          <p:nvSpPr>
            <p:cNvPr name="Freeform 4" id="4"/>
            <p:cNvSpPr/>
            <p:nvPr/>
          </p:nvSpPr>
          <p:spPr>
            <a:xfrm flipH="false" flipV="false" rot="0">
              <a:off x="0" y="0"/>
              <a:ext cx="4015860" cy="2244038"/>
            </a:xfrm>
            <a:custGeom>
              <a:avLst/>
              <a:gdLst/>
              <a:ahLst/>
              <a:cxnLst/>
              <a:rect r="r" b="b" t="t" l="l"/>
              <a:pathLst>
                <a:path h="2244038" w="4015860">
                  <a:moveTo>
                    <a:pt x="0" y="0"/>
                  </a:moveTo>
                  <a:lnTo>
                    <a:pt x="4015860" y="0"/>
                  </a:lnTo>
                  <a:lnTo>
                    <a:pt x="4015860" y="2244038"/>
                  </a:lnTo>
                  <a:lnTo>
                    <a:pt x="0" y="2244038"/>
                  </a:lnTo>
                  <a:close/>
                </a:path>
              </a:pathLst>
            </a:custGeom>
            <a:solidFill>
              <a:srgbClr val="FFFFFF">
                <a:alpha val="89804"/>
              </a:srgbClr>
            </a:solidFill>
            <a:ln w="19050" cap="sq">
              <a:solidFill>
                <a:srgbClr val="000000">
                  <a:alpha val="89804"/>
                </a:srgbClr>
              </a:solidFill>
              <a:prstDash val="solid"/>
              <a:miter/>
            </a:ln>
          </p:spPr>
        </p:sp>
        <p:sp>
          <p:nvSpPr>
            <p:cNvPr name="TextBox 5" id="5"/>
            <p:cNvSpPr txBox="true"/>
            <p:nvPr/>
          </p:nvSpPr>
          <p:spPr>
            <a:xfrm>
              <a:off x="0" y="-38100"/>
              <a:ext cx="4015860" cy="228213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240873" y="2187915"/>
            <a:ext cx="13806254" cy="6749912"/>
          </a:xfrm>
          <a:prstGeom prst="rect">
            <a:avLst/>
          </a:prstGeom>
        </p:spPr>
        <p:txBody>
          <a:bodyPr anchor="t" rtlCol="false" tIns="0" lIns="0" bIns="0" rIns="0">
            <a:spAutoFit/>
          </a:bodyPr>
          <a:lstStyle/>
          <a:p>
            <a:pPr>
              <a:lnSpc>
                <a:spcPts val="3576"/>
              </a:lnSpc>
            </a:pPr>
            <a:r>
              <a:rPr lang="en-US" sz="2649" spc="158">
                <a:solidFill>
                  <a:srgbClr val="5271FF"/>
                </a:solidFill>
                <a:latin typeface="Montserrat Bold"/>
              </a:rPr>
              <a:t>def savechange(self):: Metode untuk menyimpan perubahan pada tugas ke database dan kembali ke screen sebelumnya (TodoApp1).</a:t>
            </a:r>
          </a:p>
          <a:p>
            <a:pPr>
              <a:lnSpc>
                <a:spcPts val="3576"/>
              </a:lnSpc>
            </a:pPr>
            <a:r>
              <a:rPr lang="en-US" sz="2649" spc="158">
                <a:solidFill>
                  <a:srgbClr val="5271FF"/>
                </a:solidFill>
                <a:latin typeface="Montserrat Bold"/>
              </a:rPr>
              <a:t>def switch_to_screen1(self):: Metode untuk beralih ke screen1 (TodoApp1).</a:t>
            </a:r>
          </a:p>
          <a:p>
            <a:pPr>
              <a:lnSpc>
                <a:spcPts val="3576"/>
              </a:lnSpc>
            </a:pPr>
            <a:r>
              <a:rPr lang="en-US" sz="2649" spc="158">
                <a:solidFill>
                  <a:srgbClr val="5271FF"/>
                </a:solidFill>
                <a:latin typeface="Montserrat Bold"/>
              </a:rPr>
              <a:t>def deletetask(self):: Metode untuk menghapus tugas yang dipilih.</a:t>
            </a:r>
          </a:p>
          <a:p>
            <a:pPr>
              <a:lnSpc>
                <a:spcPts val="3576"/>
              </a:lnSpc>
            </a:pPr>
            <a:r>
              <a:rPr lang="en-US" sz="2649" spc="158">
                <a:solidFill>
                  <a:srgbClr val="5271FF"/>
                </a:solidFill>
                <a:latin typeface="Montserrat Bold"/>
              </a:rPr>
              <a:t>def retrieve_tasks(self):: Metode untuk mengambil tugas dari database dan menampilkannya di listWidget.</a:t>
            </a:r>
          </a:p>
          <a:p>
            <a:pPr>
              <a:lnSpc>
                <a:spcPts val="3576"/>
              </a:lnSpc>
            </a:pPr>
            <a:r>
              <a:rPr lang="en-US" sz="2649" spc="158">
                <a:solidFill>
                  <a:srgbClr val="5271FF"/>
                </a:solidFill>
                <a:latin typeface="Montserrat Bold"/>
              </a:rPr>
              <a:t>def updatetask(self):: Metode untuk menambahkan tugas baru ke listWidget dan menyimpannya ke database.</a:t>
            </a:r>
          </a:p>
          <a:p>
            <a:pPr>
              <a:lnSpc>
                <a:spcPts val="3576"/>
              </a:lnSpc>
            </a:pPr>
            <a:r>
              <a:rPr lang="en-US" sz="2649" spc="158">
                <a:solidFill>
                  <a:srgbClr val="5271FF"/>
                </a:solidFill>
                <a:latin typeface="Montserrat Bold"/>
              </a:rPr>
              <a:t>def change(self):: Metode yang dipanggil saat terjadi perubahan pada calendarWidget, mengambil dan menampilkan tugas berdasarkan tanggal.</a:t>
            </a:r>
          </a:p>
          <a:p>
            <a:pPr>
              <a:lnSpc>
                <a:spcPts val="3576"/>
              </a:lnSpc>
            </a:pPr>
            <a:r>
              <a:rPr lang="en-US" sz="2649" spc="158">
                <a:solidFill>
                  <a:srgbClr val="5271FF"/>
                </a:solidFill>
                <a:latin typeface="Montserrat Bold"/>
              </a:rPr>
              <a:t>def showNotification(self, title, message):: Metode untuk menampilkan notifikasi menggunakan plyer.</a:t>
            </a:r>
          </a:p>
          <a:p>
            <a:pPr>
              <a:lnSpc>
                <a:spcPts val="3576"/>
              </a:lnSpc>
            </a:pPr>
          </a:p>
        </p:txBody>
      </p:sp>
      <p:sp>
        <p:nvSpPr>
          <p:cNvPr name="TextBox 7" id="7"/>
          <p:cNvSpPr txBox="true"/>
          <p:nvPr/>
        </p:nvSpPr>
        <p:spPr>
          <a:xfrm rot="0">
            <a:off x="4185387" y="1057275"/>
            <a:ext cx="9917226" cy="871867"/>
          </a:xfrm>
          <a:prstGeom prst="rect">
            <a:avLst/>
          </a:prstGeom>
        </p:spPr>
        <p:txBody>
          <a:bodyPr anchor="t" rtlCol="false" tIns="0" lIns="0" bIns="0" rIns="0">
            <a:spAutoFit/>
          </a:bodyPr>
          <a:lstStyle/>
          <a:p>
            <a:pPr algn="ctr" marL="0" indent="0" lvl="0">
              <a:lnSpc>
                <a:spcPts val="6700"/>
              </a:lnSpc>
              <a:spcBef>
                <a:spcPct val="0"/>
              </a:spcBef>
            </a:pPr>
            <a:r>
              <a:rPr lang="en-US" sz="5929">
                <a:solidFill>
                  <a:srgbClr val="393939"/>
                </a:solidFill>
                <a:latin typeface="TT Milks Casual 900 One Medium"/>
              </a:rPr>
              <a:t>penjelasan code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520141" y="737966"/>
            <a:ext cx="15247718" cy="8520334"/>
            <a:chOff x="0" y="0"/>
            <a:chExt cx="4015860" cy="2244038"/>
          </a:xfrm>
        </p:grpSpPr>
        <p:sp>
          <p:nvSpPr>
            <p:cNvPr name="Freeform 4" id="4"/>
            <p:cNvSpPr/>
            <p:nvPr/>
          </p:nvSpPr>
          <p:spPr>
            <a:xfrm flipH="false" flipV="false" rot="0">
              <a:off x="0" y="0"/>
              <a:ext cx="4015860" cy="2244038"/>
            </a:xfrm>
            <a:custGeom>
              <a:avLst/>
              <a:gdLst/>
              <a:ahLst/>
              <a:cxnLst/>
              <a:rect r="r" b="b" t="t" l="l"/>
              <a:pathLst>
                <a:path h="2244038" w="4015860">
                  <a:moveTo>
                    <a:pt x="0" y="0"/>
                  </a:moveTo>
                  <a:lnTo>
                    <a:pt x="4015860" y="0"/>
                  </a:lnTo>
                  <a:lnTo>
                    <a:pt x="4015860" y="2244038"/>
                  </a:lnTo>
                  <a:lnTo>
                    <a:pt x="0" y="2244038"/>
                  </a:lnTo>
                  <a:close/>
                </a:path>
              </a:pathLst>
            </a:custGeom>
            <a:solidFill>
              <a:srgbClr val="FFFFFF">
                <a:alpha val="89804"/>
              </a:srgbClr>
            </a:solidFill>
            <a:ln w="19050" cap="sq">
              <a:solidFill>
                <a:srgbClr val="000000">
                  <a:alpha val="89804"/>
                </a:srgbClr>
              </a:solidFill>
              <a:prstDash val="solid"/>
              <a:miter/>
            </a:ln>
          </p:spPr>
        </p:sp>
        <p:sp>
          <p:nvSpPr>
            <p:cNvPr name="TextBox 5" id="5"/>
            <p:cNvSpPr txBox="true"/>
            <p:nvPr/>
          </p:nvSpPr>
          <p:spPr>
            <a:xfrm>
              <a:off x="0" y="-38100"/>
              <a:ext cx="4015860" cy="228213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240873" y="2187915"/>
            <a:ext cx="14780318" cy="5775570"/>
          </a:xfrm>
          <a:prstGeom prst="rect">
            <a:avLst/>
          </a:prstGeom>
        </p:spPr>
        <p:txBody>
          <a:bodyPr anchor="t" rtlCol="false" tIns="0" lIns="0" bIns="0" rIns="0">
            <a:spAutoFit/>
          </a:bodyPr>
          <a:lstStyle/>
          <a:p>
            <a:pPr>
              <a:lnSpc>
                <a:spcPts val="3829"/>
              </a:lnSpc>
            </a:pPr>
            <a:r>
              <a:rPr lang="en-US" sz="2836" spc="170">
                <a:solidFill>
                  <a:srgbClr val="5271FF"/>
                </a:solidFill>
                <a:latin typeface="Montserrat Bold"/>
              </a:rPr>
              <a:t>if __name__ == '__main__':: Mengeksekusi blok kode di bawahnya jika script dijalankan langsung.</a:t>
            </a:r>
          </a:p>
          <a:p>
            <a:pPr>
              <a:lnSpc>
                <a:spcPts val="3829"/>
              </a:lnSpc>
            </a:pPr>
            <a:r>
              <a:rPr lang="en-US" sz="2836" spc="170">
                <a:solidFill>
                  <a:srgbClr val="5271FF"/>
                </a:solidFill>
                <a:latin typeface="Montserrat Bold"/>
              </a:rPr>
              <a:t>app = QApplication(sys.argv): Membuat instance dari aplikasi QApplication.</a:t>
            </a:r>
          </a:p>
          <a:p>
            <a:pPr>
              <a:lnSpc>
                <a:spcPts val="3829"/>
              </a:lnSpc>
            </a:pPr>
            <a:r>
              <a:rPr lang="en-US" sz="2836" spc="170">
                <a:solidFill>
                  <a:srgbClr val="5271FF"/>
                </a:solidFill>
                <a:latin typeface="Montserrat Bold"/>
              </a:rPr>
              <a:t>widget = QtWidgets.QStackedWidget(): Membuat objek QStackedWidget sebagai wadah untuk screen2 (TodoApp2).</a:t>
            </a:r>
          </a:p>
          <a:p>
            <a:pPr>
              <a:lnSpc>
                <a:spcPts val="3829"/>
              </a:lnSpc>
            </a:pPr>
          </a:p>
          <a:p>
            <a:pPr>
              <a:lnSpc>
                <a:spcPts val="3829"/>
              </a:lnSpc>
            </a:pPr>
            <a:r>
              <a:rPr lang="en-US" sz="2836" spc="170">
                <a:solidFill>
                  <a:srgbClr val="5271FF"/>
                </a:solidFill>
                <a:latin typeface="Montserrat Bold"/>
              </a:rPr>
              <a:t>todo_app = TodoApp2(widget): Membuat instance dari TodoApp2 dengan menyertakan objek QStackedWidget sebagai parameter.</a:t>
            </a:r>
          </a:p>
          <a:p>
            <a:pPr>
              <a:lnSpc>
                <a:spcPts val="3829"/>
              </a:lnSpc>
            </a:pPr>
            <a:r>
              <a:rPr lang="en-US" sz="2836" spc="170">
                <a:solidFill>
                  <a:srgbClr val="5271FF"/>
                </a:solidFill>
                <a:latin typeface="Montserrat Bold"/>
              </a:rPr>
              <a:t>todo_app.show(): Menampilkan screen2.</a:t>
            </a:r>
          </a:p>
          <a:p>
            <a:pPr>
              <a:lnSpc>
                <a:spcPts val="3829"/>
              </a:lnSpc>
            </a:pPr>
            <a:r>
              <a:rPr lang="en-US" sz="2836" spc="170">
                <a:solidFill>
                  <a:srgbClr val="5271FF"/>
                </a:solidFill>
                <a:latin typeface="Montserrat Bold"/>
              </a:rPr>
              <a:t>sys.exit(app.exec_()): Mengakhiri aplikasi saat keluar.</a:t>
            </a:r>
          </a:p>
          <a:p>
            <a:pPr>
              <a:lnSpc>
                <a:spcPts val="3829"/>
              </a:lnSpc>
            </a:pPr>
          </a:p>
        </p:txBody>
      </p:sp>
      <p:sp>
        <p:nvSpPr>
          <p:cNvPr name="TextBox 7" id="7"/>
          <p:cNvSpPr txBox="true"/>
          <p:nvPr/>
        </p:nvSpPr>
        <p:spPr>
          <a:xfrm rot="0">
            <a:off x="4185387" y="1057275"/>
            <a:ext cx="9917226" cy="871867"/>
          </a:xfrm>
          <a:prstGeom prst="rect">
            <a:avLst/>
          </a:prstGeom>
        </p:spPr>
        <p:txBody>
          <a:bodyPr anchor="t" rtlCol="false" tIns="0" lIns="0" bIns="0" rIns="0">
            <a:spAutoFit/>
          </a:bodyPr>
          <a:lstStyle/>
          <a:p>
            <a:pPr algn="ctr" marL="0" indent="0" lvl="0">
              <a:lnSpc>
                <a:spcPts val="6700"/>
              </a:lnSpc>
              <a:spcBef>
                <a:spcPct val="0"/>
              </a:spcBef>
            </a:pPr>
            <a:r>
              <a:rPr lang="en-US" sz="5929">
                <a:solidFill>
                  <a:srgbClr val="393939"/>
                </a:solidFill>
                <a:latin typeface="TT Milks Casual 900 One Medium"/>
              </a:rPr>
              <a:t>penjelasan code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901955" y="-723299"/>
            <a:ext cx="3085926" cy="3080315"/>
          </a:xfrm>
          <a:custGeom>
            <a:avLst/>
            <a:gdLst/>
            <a:ahLst/>
            <a:cxnLst/>
            <a:rect r="r" b="b" t="t" l="l"/>
            <a:pathLst>
              <a:path h="3080315" w="3085926">
                <a:moveTo>
                  <a:pt x="0" y="0"/>
                </a:moveTo>
                <a:lnTo>
                  <a:pt x="3085926" y="0"/>
                </a:lnTo>
                <a:lnTo>
                  <a:pt x="3085926" y="3080315"/>
                </a:lnTo>
                <a:lnTo>
                  <a:pt x="0" y="3080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63741" y="-723299"/>
            <a:ext cx="2846063" cy="2851247"/>
          </a:xfrm>
          <a:custGeom>
            <a:avLst/>
            <a:gdLst/>
            <a:ahLst/>
            <a:cxnLst/>
            <a:rect r="r" b="b" t="t" l="l"/>
            <a:pathLst>
              <a:path h="2851247" w="2846063">
                <a:moveTo>
                  <a:pt x="0" y="0"/>
                </a:moveTo>
                <a:lnTo>
                  <a:pt x="2846063" y="0"/>
                </a:lnTo>
                <a:lnTo>
                  <a:pt x="2846063" y="2851248"/>
                </a:lnTo>
                <a:lnTo>
                  <a:pt x="0" y="2851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990153" y="-617433"/>
            <a:ext cx="3191432" cy="1390271"/>
          </a:xfrm>
          <a:custGeom>
            <a:avLst/>
            <a:gdLst/>
            <a:ahLst/>
            <a:cxnLst/>
            <a:rect r="r" b="b" t="t" l="l"/>
            <a:pathLst>
              <a:path h="1390271" w="3191432">
                <a:moveTo>
                  <a:pt x="0" y="0"/>
                </a:moveTo>
                <a:lnTo>
                  <a:pt x="3191432" y="0"/>
                </a:lnTo>
                <a:lnTo>
                  <a:pt x="3191432" y="1390271"/>
                </a:lnTo>
                <a:lnTo>
                  <a:pt x="0" y="1390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8438" y="2727486"/>
            <a:ext cx="1697138" cy="1592224"/>
          </a:xfrm>
          <a:custGeom>
            <a:avLst/>
            <a:gdLst/>
            <a:ahLst/>
            <a:cxnLst/>
            <a:rect r="r" b="b" t="t" l="l"/>
            <a:pathLst>
              <a:path h="1592224" w="1697138">
                <a:moveTo>
                  <a:pt x="0" y="0"/>
                </a:moveTo>
                <a:lnTo>
                  <a:pt x="1697138" y="0"/>
                </a:lnTo>
                <a:lnTo>
                  <a:pt x="1697138" y="1592224"/>
                </a:lnTo>
                <a:lnTo>
                  <a:pt x="0" y="15922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817994" y="7821356"/>
            <a:ext cx="3458236" cy="3338770"/>
          </a:xfrm>
          <a:custGeom>
            <a:avLst/>
            <a:gdLst/>
            <a:ahLst/>
            <a:cxnLst/>
            <a:rect r="r" b="b" t="t" l="l"/>
            <a:pathLst>
              <a:path h="3338770" w="3458236">
                <a:moveTo>
                  <a:pt x="0" y="0"/>
                </a:moveTo>
                <a:lnTo>
                  <a:pt x="3458236" y="0"/>
                </a:lnTo>
                <a:lnTo>
                  <a:pt x="3458236" y="3338770"/>
                </a:lnTo>
                <a:lnTo>
                  <a:pt x="0" y="3338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968978" y="8662818"/>
            <a:ext cx="4027275" cy="2114882"/>
          </a:xfrm>
          <a:custGeom>
            <a:avLst/>
            <a:gdLst/>
            <a:ahLst/>
            <a:cxnLst/>
            <a:rect r="r" b="b" t="t" l="l"/>
            <a:pathLst>
              <a:path h="2114882" w="4027275">
                <a:moveTo>
                  <a:pt x="0" y="0"/>
                </a:moveTo>
                <a:lnTo>
                  <a:pt x="4027276" y="0"/>
                </a:lnTo>
                <a:lnTo>
                  <a:pt x="4027276" y="2114882"/>
                </a:lnTo>
                <a:lnTo>
                  <a:pt x="0" y="21148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901955" y="6084566"/>
            <a:ext cx="2670446" cy="5156504"/>
          </a:xfrm>
          <a:custGeom>
            <a:avLst/>
            <a:gdLst/>
            <a:ahLst/>
            <a:cxnLst/>
            <a:rect r="r" b="b" t="t" l="l"/>
            <a:pathLst>
              <a:path h="5156504" w="2670446">
                <a:moveTo>
                  <a:pt x="0" y="0"/>
                </a:moveTo>
                <a:lnTo>
                  <a:pt x="2670446" y="0"/>
                </a:lnTo>
                <a:lnTo>
                  <a:pt x="2670446" y="5156504"/>
                </a:lnTo>
                <a:lnTo>
                  <a:pt x="0" y="5156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6722171" y="8924368"/>
            <a:ext cx="2761200" cy="2726058"/>
          </a:xfrm>
          <a:custGeom>
            <a:avLst/>
            <a:gdLst/>
            <a:ahLst/>
            <a:cxnLst/>
            <a:rect r="r" b="b" t="t" l="l"/>
            <a:pathLst>
              <a:path h="2726058" w="2761200">
                <a:moveTo>
                  <a:pt x="0" y="0"/>
                </a:moveTo>
                <a:lnTo>
                  <a:pt x="2761200" y="0"/>
                </a:lnTo>
                <a:lnTo>
                  <a:pt x="2761200" y="2726058"/>
                </a:lnTo>
                <a:lnTo>
                  <a:pt x="0" y="27260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3033159" y="-473320"/>
            <a:ext cx="2784835" cy="2146738"/>
          </a:xfrm>
          <a:custGeom>
            <a:avLst/>
            <a:gdLst/>
            <a:ahLst/>
            <a:cxnLst/>
            <a:rect r="r" b="b" t="t" l="l"/>
            <a:pathLst>
              <a:path h="2146738" w="2784835">
                <a:moveTo>
                  <a:pt x="0" y="0"/>
                </a:moveTo>
                <a:lnTo>
                  <a:pt x="2784835" y="0"/>
                </a:lnTo>
                <a:lnTo>
                  <a:pt x="2784835" y="2146738"/>
                </a:lnTo>
                <a:lnTo>
                  <a:pt x="0" y="214673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7075208" y="3092138"/>
            <a:ext cx="1834596" cy="3765029"/>
          </a:xfrm>
          <a:custGeom>
            <a:avLst/>
            <a:gdLst/>
            <a:ahLst/>
            <a:cxnLst/>
            <a:rect r="r" b="b" t="t" l="l"/>
            <a:pathLst>
              <a:path h="3765029" w="1834596">
                <a:moveTo>
                  <a:pt x="0" y="0"/>
                </a:moveTo>
                <a:lnTo>
                  <a:pt x="1834596" y="0"/>
                </a:lnTo>
                <a:lnTo>
                  <a:pt x="1834596" y="3765029"/>
                </a:lnTo>
                <a:lnTo>
                  <a:pt x="0" y="376502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10800000">
            <a:off x="5679216" y="-880028"/>
            <a:ext cx="3464784" cy="2242660"/>
          </a:xfrm>
          <a:custGeom>
            <a:avLst/>
            <a:gdLst/>
            <a:ahLst/>
            <a:cxnLst/>
            <a:rect r="r" b="b" t="t" l="l"/>
            <a:pathLst>
              <a:path h="2242660" w="3464784">
                <a:moveTo>
                  <a:pt x="0" y="0"/>
                </a:moveTo>
                <a:lnTo>
                  <a:pt x="3464784" y="0"/>
                </a:lnTo>
                <a:lnTo>
                  <a:pt x="3464784" y="2242660"/>
                </a:lnTo>
                <a:lnTo>
                  <a:pt x="0" y="224266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0498722" y="8308850"/>
            <a:ext cx="1969972" cy="2851276"/>
          </a:xfrm>
          <a:custGeom>
            <a:avLst/>
            <a:gdLst/>
            <a:ahLst/>
            <a:cxnLst/>
            <a:rect r="r" b="b" t="t" l="l"/>
            <a:pathLst>
              <a:path h="2851276" w="1969972">
                <a:moveTo>
                  <a:pt x="0" y="0"/>
                </a:moveTo>
                <a:lnTo>
                  <a:pt x="1969973" y="0"/>
                </a:lnTo>
                <a:lnTo>
                  <a:pt x="1969973" y="2851276"/>
                </a:lnTo>
                <a:lnTo>
                  <a:pt x="0" y="285127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10800000">
            <a:off x="10831786" y="-723299"/>
            <a:ext cx="1459960" cy="1850180"/>
          </a:xfrm>
          <a:custGeom>
            <a:avLst/>
            <a:gdLst/>
            <a:ahLst/>
            <a:cxnLst/>
            <a:rect r="r" b="b" t="t" l="l"/>
            <a:pathLst>
              <a:path h="1850180" w="1459960">
                <a:moveTo>
                  <a:pt x="0" y="0"/>
                </a:moveTo>
                <a:lnTo>
                  <a:pt x="1459960" y="0"/>
                </a:lnTo>
                <a:lnTo>
                  <a:pt x="1459960" y="1850180"/>
                </a:lnTo>
                <a:lnTo>
                  <a:pt x="0" y="185018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2890734" y="3396615"/>
            <a:ext cx="12506532" cy="3627120"/>
          </a:xfrm>
          <a:prstGeom prst="rect">
            <a:avLst/>
          </a:prstGeom>
        </p:spPr>
        <p:txBody>
          <a:bodyPr anchor="t" rtlCol="false" tIns="0" lIns="0" bIns="0" rIns="0">
            <a:spAutoFit/>
          </a:bodyPr>
          <a:lstStyle/>
          <a:p>
            <a:pPr algn="ctr">
              <a:lnSpc>
                <a:spcPts val="14039"/>
              </a:lnSpc>
            </a:pPr>
            <a:r>
              <a:rPr lang="en-US" sz="12999">
                <a:solidFill>
                  <a:srgbClr val="FFFFFF"/>
                </a:solidFill>
                <a:latin typeface="TT Milks Casual 900 One"/>
              </a:rPr>
              <a:t>Thank you very much!</a:t>
            </a:r>
          </a:p>
        </p:txBody>
      </p:sp>
      <p:sp>
        <p:nvSpPr>
          <p:cNvPr name="Freeform 17" id="17"/>
          <p:cNvSpPr/>
          <p:nvPr/>
        </p:nvSpPr>
        <p:spPr>
          <a:xfrm flipH="false" flipV="false" rot="5400000">
            <a:off x="12583465" y="9039353"/>
            <a:ext cx="3191432" cy="1390271"/>
          </a:xfrm>
          <a:custGeom>
            <a:avLst/>
            <a:gdLst/>
            <a:ahLst/>
            <a:cxnLst/>
            <a:rect r="r" b="b" t="t" l="l"/>
            <a:pathLst>
              <a:path h="1390271" w="3191432">
                <a:moveTo>
                  <a:pt x="0" y="0"/>
                </a:moveTo>
                <a:lnTo>
                  <a:pt x="3191432" y="0"/>
                </a:lnTo>
                <a:lnTo>
                  <a:pt x="3191432" y="1390271"/>
                </a:lnTo>
                <a:lnTo>
                  <a:pt x="0" y="1390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901955" y="-723299"/>
            <a:ext cx="3085926" cy="3080315"/>
          </a:xfrm>
          <a:custGeom>
            <a:avLst/>
            <a:gdLst/>
            <a:ahLst/>
            <a:cxnLst/>
            <a:rect r="r" b="b" t="t" l="l"/>
            <a:pathLst>
              <a:path h="3080315" w="3085926">
                <a:moveTo>
                  <a:pt x="0" y="0"/>
                </a:moveTo>
                <a:lnTo>
                  <a:pt x="3085926" y="0"/>
                </a:lnTo>
                <a:lnTo>
                  <a:pt x="3085926" y="3080315"/>
                </a:lnTo>
                <a:lnTo>
                  <a:pt x="0" y="3080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63741" y="-723299"/>
            <a:ext cx="2846063" cy="2851247"/>
          </a:xfrm>
          <a:custGeom>
            <a:avLst/>
            <a:gdLst/>
            <a:ahLst/>
            <a:cxnLst/>
            <a:rect r="r" b="b" t="t" l="l"/>
            <a:pathLst>
              <a:path h="2851247" w="2846063">
                <a:moveTo>
                  <a:pt x="0" y="0"/>
                </a:moveTo>
                <a:lnTo>
                  <a:pt x="2846063" y="0"/>
                </a:lnTo>
                <a:lnTo>
                  <a:pt x="2846063" y="2851248"/>
                </a:lnTo>
                <a:lnTo>
                  <a:pt x="0" y="2851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990153" y="-617433"/>
            <a:ext cx="3191432" cy="1390271"/>
          </a:xfrm>
          <a:custGeom>
            <a:avLst/>
            <a:gdLst/>
            <a:ahLst/>
            <a:cxnLst/>
            <a:rect r="r" b="b" t="t" l="l"/>
            <a:pathLst>
              <a:path h="1390271" w="3191432">
                <a:moveTo>
                  <a:pt x="0" y="0"/>
                </a:moveTo>
                <a:lnTo>
                  <a:pt x="3191432" y="0"/>
                </a:lnTo>
                <a:lnTo>
                  <a:pt x="3191432" y="1390271"/>
                </a:lnTo>
                <a:lnTo>
                  <a:pt x="0" y="1390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8438" y="2727486"/>
            <a:ext cx="1697138" cy="1592224"/>
          </a:xfrm>
          <a:custGeom>
            <a:avLst/>
            <a:gdLst/>
            <a:ahLst/>
            <a:cxnLst/>
            <a:rect r="r" b="b" t="t" l="l"/>
            <a:pathLst>
              <a:path h="1592224" w="1697138">
                <a:moveTo>
                  <a:pt x="0" y="0"/>
                </a:moveTo>
                <a:lnTo>
                  <a:pt x="1697138" y="0"/>
                </a:lnTo>
                <a:lnTo>
                  <a:pt x="1697138" y="1592224"/>
                </a:lnTo>
                <a:lnTo>
                  <a:pt x="0" y="15922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817994" y="7821356"/>
            <a:ext cx="3458236" cy="3338770"/>
          </a:xfrm>
          <a:custGeom>
            <a:avLst/>
            <a:gdLst/>
            <a:ahLst/>
            <a:cxnLst/>
            <a:rect r="r" b="b" t="t" l="l"/>
            <a:pathLst>
              <a:path h="3338770" w="3458236">
                <a:moveTo>
                  <a:pt x="0" y="0"/>
                </a:moveTo>
                <a:lnTo>
                  <a:pt x="3458236" y="0"/>
                </a:lnTo>
                <a:lnTo>
                  <a:pt x="3458236" y="3338770"/>
                </a:lnTo>
                <a:lnTo>
                  <a:pt x="0" y="3338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968978" y="8662818"/>
            <a:ext cx="4027275" cy="2114882"/>
          </a:xfrm>
          <a:custGeom>
            <a:avLst/>
            <a:gdLst/>
            <a:ahLst/>
            <a:cxnLst/>
            <a:rect r="r" b="b" t="t" l="l"/>
            <a:pathLst>
              <a:path h="2114882" w="4027275">
                <a:moveTo>
                  <a:pt x="0" y="0"/>
                </a:moveTo>
                <a:lnTo>
                  <a:pt x="4027276" y="0"/>
                </a:lnTo>
                <a:lnTo>
                  <a:pt x="4027276" y="2114882"/>
                </a:lnTo>
                <a:lnTo>
                  <a:pt x="0" y="21148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901955" y="6084566"/>
            <a:ext cx="2670446" cy="5156504"/>
          </a:xfrm>
          <a:custGeom>
            <a:avLst/>
            <a:gdLst/>
            <a:ahLst/>
            <a:cxnLst/>
            <a:rect r="r" b="b" t="t" l="l"/>
            <a:pathLst>
              <a:path h="5156504" w="2670446">
                <a:moveTo>
                  <a:pt x="0" y="0"/>
                </a:moveTo>
                <a:lnTo>
                  <a:pt x="2670446" y="0"/>
                </a:lnTo>
                <a:lnTo>
                  <a:pt x="2670446" y="5156504"/>
                </a:lnTo>
                <a:lnTo>
                  <a:pt x="0" y="5156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6722171" y="8924368"/>
            <a:ext cx="2761200" cy="2726058"/>
          </a:xfrm>
          <a:custGeom>
            <a:avLst/>
            <a:gdLst/>
            <a:ahLst/>
            <a:cxnLst/>
            <a:rect r="r" b="b" t="t" l="l"/>
            <a:pathLst>
              <a:path h="2726058" w="2761200">
                <a:moveTo>
                  <a:pt x="0" y="0"/>
                </a:moveTo>
                <a:lnTo>
                  <a:pt x="2761200" y="0"/>
                </a:lnTo>
                <a:lnTo>
                  <a:pt x="2761200" y="2726058"/>
                </a:lnTo>
                <a:lnTo>
                  <a:pt x="0" y="27260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3033159" y="-473320"/>
            <a:ext cx="2784835" cy="2146738"/>
          </a:xfrm>
          <a:custGeom>
            <a:avLst/>
            <a:gdLst/>
            <a:ahLst/>
            <a:cxnLst/>
            <a:rect r="r" b="b" t="t" l="l"/>
            <a:pathLst>
              <a:path h="2146738" w="2784835">
                <a:moveTo>
                  <a:pt x="0" y="0"/>
                </a:moveTo>
                <a:lnTo>
                  <a:pt x="2784835" y="0"/>
                </a:lnTo>
                <a:lnTo>
                  <a:pt x="2784835" y="2146738"/>
                </a:lnTo>
                <a:lnTo>
                  <a:pt x="0" y="214673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7075208" y="3092138"/>
            <a:ext cx="1834596" cy="3765029"/>
          </a:xfrm>
          <a:custGeom>
            <a:avLst/>
            <a:gdLst/>
            <a:ahLst/>
            <a:cxnLst/>
            <a:rect r="r" b="b" t="t" l="l"/>
            <a:pathLst>
              <a:path h="3765029" w="1834596">
                <a:moveTo>
                  <a:pt x="0" y="0"/>
                </a:moveTo>
                <a:lnTo>
                  <a:pt x="1834596" y="0"/>
                </a:lnTo>
                <a:lnTo>
                  <a:pt x="1834596" y="3765029"/>
                </a:lnTo>
                <a:lnTo>
                  <a:pt x="0" y="376502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10800000">
            <a:off x="5679216" y="-880028"/>
            <a:ext cx="3464784" cy="2242660"/>
          </a:xfrm>
          <a:custGeom>
            <a:avLst/>
            <a:gdLst/>
            <a:ahLst/>
            <a:cxnLst/>
            <a:rect r="r" b="b" t="t" l="l"/>
            <a:pathLst>
              <a:path h="2242660" w="3464784">
                <a:moveTo>
                  <a:pt x="0" y="0"/>
                </a:moveTo>
                <a:lnTo>
                  <a:pt x="3464784" y="0"/>
                </a:lnTo>
                <a:lnTo>
                  <a:pt x="3464784" y="2242660"/>
                </a:lnTo>
                <a:lnTo>
                  <a:pt x="0" y="224266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0498722" y="8308850"/>
            <a:ext cx="1969972" cy="2851276"/>
          </a:xfrm>
          <a:custGeom>
            <a:avLst/>
            <a:gdLst/>
            <a:ahLst/>
            <a:cxnLst/>
            <a:rect r="r" b="b" t="t" l="l"/>
            <a:pathLst>
              <a:path h="2851276" w="1969972">
                <a:moveTo>
                  <a:pt x="0" y="0"/>
                </a:moveTo>
                <a:lnTo>
                  <a:pt x="1969973" y="0"/>
                </a:lnTo>
                <a:lnTo>
                  <a:pt x="1969973" y="2851276"/>
                </a:lnTo>
                <a:lnTo>
                  <a:pt x="0" y="285127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10800000">
            <a:off x="10831786" y="-723299"/>
            <a:ext cx="1459960" cy="1850180"/>
          </a:xfrm>
          <a:custGeom>
            <a:avLst/>
            <a:gdLst/>
            <a:ahLst/>
            <a:cxnLst/>
            <a:rect r="r" b="b" t="t" l="l"/>
            <a:pathLst>
              <a:path h="1850180" w="1459960">
                <a:moveTo>
                  <a:pt x="0" y="0"/>
                </a:moveTo>
                <a:lnTo>
                  <a:pt x="1459960" y="0"/>
                </a:lnTo>
                <a:lnTo>
                  <a:pt x="1459960" y="1850180"/>
                </a:lnTo>
                <a:lnTo>
                  <a:pt x="0" y="185018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5572685" y="2576106"/>
            <a:ext cx="6719061" cy="1098738"/>
          </a:xfrm>
          <a:prstGeom prst="rect">
            <a:avLst/>
          </a:prstGeom>
        </p:spPr>
        <p:txBody>
          <a:bodyPr anchor="t" rtlCol="false" tIns="0" lIns="0" bIns="0" rIns="0">
            <a:spAutoFit/>
          </a:bodyPr>
          <a:lstStyle/>
          <a:p>
            <a:pPr algn="ctr" marL="0" indent="0" lvl="0">
              <a:lnSpc>
                <a:spcPts val="8529"/>
              </a:lnSpc>
            </a:pPr>
            <a:r>
              <a:rPr lang="en-US" sz="7684">
                <a:solidFill>
                  <a:srgbClr val="FFFFFF"/>
                </a:solidFill>
                <a:latin typeface="Hibernate"/>
              </a:rPr>
              <a:t>KELOMPOK 1</a:t>
            </a:r>
          </a:p>
        </p:txBody>
      </p:sp>
      <p:sp>
        <p:nvSpPr>
          <p:cNvPr name="TextBox 17" id="17"/>
          <p:cNvSpPr txBox="true"/>
          <p:nvPr/>
        </p:nvSpPr>
        <p:spPr>
          <a:xfrm rot="0">
            <a:off x="180131" y="3892238"/>
            <a:ext cx="17092259" cy="3637267"/>
          </a:xfrm>
          <a:prstGeom prst="rect">
            <a:avLst/>
          </a:prstGeom>
        </p:spPr>
        <p:txBody>
          <a:bodyPr anchor="t" rtlCol="false" tIns="0" lIns="0" bIns="0" rIns="0">
            <a:spAutoFit/>
          </a:bodyPr>
          <a:lstStyle/>
          <a:p>
            <a:pPr algn="ctr">
              <a:lnSpc>
                <a:spcPts val="4831"/>
              </a:lnSpc>
            </a:pPr>
            <a:r>
              <a:rPr lang="en-US" sz="4060">
                <a:solidFill>
                  <a:srgbClr val="FFFFFF"/>
                </a:solidFill>
                <a:latin typeface="TT Milks Casual 900 One"/>
              </a:rPr>
              <a:t>    Aldestra Bagus Wardana         (2213020238)  </a:t>
            </a:r>
          </a:p>
          <a:p>
            <a:pPr algn="ctr">
              <a:lnSpc>
                <a:spcPts val="4831"/>
              </a:lnSpc>
            </a:pPr>
          </a:p>
          <a:p>
            <a:pPr algn="ctr">
              <a:lnSpc>
                <a:spcPts val="4830"/>
              </a:lnSpc>
            </a:pPr>
            <a:r>
              <a:rPr lang="en-US" sz="4059">
                <a:solidFill>
                  <a:srgbClr val="FFFFFF"/>
                </a:solidFill>
                <a:latin typeface="TT Milks Casual 900 One"/>
              </a:rPr>
              <a:t>     </a:t>
            </a:r>
            <a:r>
              <a:rPr lang="en-US" sz="4059">
                <a:solidFill>
                  <a:srgbClr val="FFFFFF"/>
                </a:solidFill>
                <a:latin typeface="TT Milks Casual 900 One"/>
              </a:rPr>
              <a:t>Muhammad Ilham Hakiki             (2213020269)</a:t>
            </a:r>
          </a:p>
          <a:p>
            <a:pPr algn="ctr">
              <a:lnSpc>
                <a:spcPts val="4830"/>
              </a:lnSpc>
            </a:pPr>
          </a:p>
          <a:p>
            <a:pPr algn="ctr">
              <a:lnSpc>
                <a:spcPts val="4830"/>
              </a:lnSpc>
            </a:pPr>
            <a:r>
              <a:rPr lang="en-US" sz="4059">
                <a:solidFill>
                  <a:srgbClr val="FFFFFF"/>
                </a:solidFill>
                <a:latin typeface="TT Milks Casual 900 One"/>
              </a:rPr>
              <a:t>  </a:t>
            </a:r>
            <a:r>
              <a:rPr lang="en-US" sz="4059">
                <a:solidFill>
                  <a:srgbClr val="FFFFFF"/>
                </a:solidFill>
                <a:latin typeface="TT Milks Casual 900 One"/>
              </a:rPr>
              <a:t>  Renno Bagas Adithya                       (2213020226)</a:t>
            </a:r>
          </a:p>
          <a:p>
            <a:pPr algn="ctr">
              <a:lnSpc>
                <a:spcPts val="4830"/>
              </a:lnSpc>
            </a:pPr>
          </a:p>
        </p:txBody>
      </p:sp>
      <p:sp>
        <p:nvSpPr>
          <p:cNvPr name="Freeform 18" id="18"/>
          <p:cNvSpPr/>
          <p:nvPr/>
        </p:nvSpPr>
        <p:spPr>
          <a:xfrm flipH="false" flipV="false" rot="5400000">
            <a:off x="12583465" y="9039353"/>
            <a:ext cx="3191432" cy="1390271"/>
          </a:xfrm>
          <a:custGeom>
            <a:avLst/>
            <a:gdLst/>
            <a:ahLst/>
            <a:cxnLst/>
            <a:rect r="r" b="b" t="t" l="l"/>
            <a:pathLst>
              <a:path h="1390271" w="3191432">
                <a:moveTo>
                  <a:pt x="0" y="0"/>
                </a:moveTo>
                <a:lnTo>
                  <a:pt x="3191432" y="0"/>
                </a:lnTo>
                <a:lnTo>
                  <a:pt x="3191432" y="1390271"/>
                </a:lnTo>
                <a:lnTo>
                  <a:pt x="0" y="1390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28700" y="1028700"/>
            <a:ext cx="10545825" cy="8229600"/>
            <a:chOff x="0" y="0"/>
            <a:chExt cx="2777501" cy="2167467"/>
          </a:xfrm>
        </p:grpSpPr>
        <p:sp>
          <p:nvSpPr>
            <p:cNvPr name="Freeform 4" id="4"/>
            <p:cNvSpPr/>
            <p:nvPr/>
          </p:nvSpPr>
          <p:spPr>
            <a:xfrm flipH="false" flipV="false" rot="0">
              <a:off x="0" y="0"/>
              <a:ext cx="2777501" cy="2167467"/>
            </a:xfrm>
            <a:custGeom>
              <a:avLst/>
              <a:gdLst/>
              <a:ahLst/>
              <a:cxnLst/>
              <a:rect r="r" b="b" t="t" l="l"/>
              <a:pathLst>
                <a:path h="2167467" w="2777501">
                  <a:moveTo>
                    <a:pt x="0" y="0"/>
                  </a:moveTo>
                  <a:lnTo>
                    <a:pt x="2777501" y="0"/>
                  </a:lnTo>
                  <a:lnTo>
                    <a:pt x="2777501" y="2167467"/>
                  </a:lnTo>
                  <a:lnTo>
                    <a:pt x="0" y="2167467"/>
                  </a:lnTo>
                  <a:close/>
                </a:path>
              </a:pathLst>
            </a:custGeom>
            <a:solidFill>
              <a:srgbClr val="FFD7CD">
                <a:alpha val="94902"/>
              </a:srgbClr>
            </a:solidFill>
            <a:ln w="19050" cap="sq">
              <a:solidFill>
                <a:srgbClr val="000000">
                  <a:alpha val="94902"/>
                </a:srgbClr>
              </a:solidFill>
              <a:prstDash val="solid"/>
              <a:miter/>
            </a:ln>
          </p:spPr>
        </p:sp>
        <p:sp>
          <p:nvSpPr>
            <p:cNvPr name="TextBox 5" id="5"/>
            <p:cNvSpPr txBox="true"/>
            <p:nvPr/>
          </p:nvSpPr>
          <p:spPr>
            <a:xfrm>
              <a:off x="0" y="-38100"/>
              <a:ext cx="2777501"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12051707" y="1028700"/>
            <a:ext cx="4937760" cy="8229600"/>
            <a:chOff x="0" y="0"/>
            <a:chExt cx="3810000" cy="6350000"/>
          </a:xfrm>
        </p:grpSpPr>
        <p:sp>
          <p:nvSpPr>
            <p:cNvPr name="Freeform 7" id="7"/>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3"/>
              <a:stretch>
                <a:fillRect l="-5520" t="0" r="-5520" b="0"/>
              </a:stretch>
            </a:blipFill>
          </p:spPr>
        </p:sp>
        <p:sp>
          <p:nvSpPr>
            <p:cNvPr name="Freeform 8" id="8"/>
            <p:cNvSpPr/>
            <p:nvPr/>
          </p:nvSpPr>
          <p:spPr>
            <a:xfrm flipH="false" flipV="false" rot="0">
              <a:off x="0" y="0"/>
              <a:ext cx="3810000" cy="6350000"/>
            </a:xfrm>
            <a:custGeom>
              <a:avLst/>
              <a:gdLst/>
              <a:ahLst/>
              <a:cxnLst/>
              <a:rect r="r" b="b" t="t" l="l"/>
              <a:pathLst>
                <a:path h="6350000" w="3810000">
                  <a:moveTo>
                    <a:pt x="2794000" y="19050"/>
                  </a:moveTo>
                  <a:cubicBezTo>
                    <a:pt x="3343910" y="19050"/>
                    <a:pt x="3790950" y="466090"/>
                    <a:pt x="3790950" y="1016000"/>
                  </a:cubicBezTo>
                  <a:lnTo>
                    <a:pt x="3790950" y="5334000"/>
                  </a:lnTo>
                  <a:cubicBezTo>
                    <a:pt x="3790950" y="5883910"/>
                    <a:pt x="3343910" y="6330950"/>
                    <a:pt x="2794000" y="6330950"/>
                  </a:cubicBezTo>
                  <a:lnTo>
                    <a:pt x="1016000" y="6330950"/>
                  </a:lnTo>
                  <a:cubicBezTo>
                    <a:pt x="466090" y="6330950"/>
                    <a:pt x="19050" y="5883910"/>
                    <a:pt x="19050" y="5334000"/>
                  </a:cubicBezTo>
                  <a:lnTo>
                    <a:pt x="19050" y="1016000"/>
                  </a:lnTo>
                  <a:cubicBezTo>
                    <a:pt x="19050" y="466090"/>
                    <a:pt x="466090" y="19050"/>
                    <a:pt x="1016000" y="19050"/>
                  </a:cubicBezTo>
                  <a:lnTo>
                    <a:pt x="2794000" y="19050"/>
                  </a:lnTo>
                  <a:moveTo>
                    <a:pt x="2794000" y="0"/>
                  </a:moveTo>
                  <a:lnTo>
                    <a:pt x="1016000" y="0"/>
                  </a:lnTo>
                  <a:cubicBezTo>
                    <a:pt x="454660" y="0"/>
                    <a:pt x="0" y="454660"/>
                    <a:pt x="0" y="1016000"/>
                  </a:cubicBezTo>
                  <a:lnTo>
                    <a:pt x="0" y="5334000"/>
                  </a:lnTo>
                  <a:cubicBezTo>
                    <a:pt x="0" y="5895340"/>
                    <a:pt x="454660" y="6350000"/>
                    <a:pt x="1016000" y="6350000"/>
                  </a:cubicBezTo>
                  <a:lnTo>
                    <a:pt x="2794000" y="6350000"/>
                  </a:lnTo>
                  <a:cubicBezTo>
                    <a:pt x="3355340" y="6350000"/>
                    <a:pt x="3810000" y="5895340"/>
                    <a:pt x="3810000" y="5334000"/>
                  </a:cubicBezTo>
                  <a:lnTo>
                    <a:pt x="3810000" y="1016000"/>
                  </a:lnTo>
                  <a:cubicBezTo>
                    <a:pt x="3810000" y="454660"/>
                    <a:pt x="3355340" y="0"/>
                    <a:pt x="2794000" y="0"/>
                  </a:cubicBezTo>
                  <a:lnTo>
                    <a:pt x="2794000" y="0"/>
                  </a:lnTo>
                  <a:close/>
                </a:path>
              </a:pathLst>
            </a:custGeom>
            <a:solidFill>
              <a:srgbClr val="000000"/>
            </a:solidFill>
          </p:spPr>
        </p:sp>
      </p:grpSp>
      <p:sp>
        <p:nvSpPr>
          <p:cNvPr name="Freeform 9" id="9"/>
          <p:cNvSpPr/>
          <p:nvPr/>
        </p:nvSpPr>
        <p:spPr>
          <a:xfrm flipH="false" flipV="false" rot="0">
            <a:off x="11788209" y="1028700"/>
            <a:ext cx="1540568" cy="1445333"/>
          </a:xfrm>
          <a:custGeom>
            <a:avLst/>
            <a:gdLst/>
            <a:ahLst/>
            <a:cxnLst/>
            <a:rect r="r" b="b" t="t" l="l"/>
            <a:pathLst>
              <a:path h="1445333" w="1540568">
                <a:moveTo>
                  <a:pt x="0" y="0"/>
                </a:moveTo>
                <a:lnTo>
                  <a:pt x="1540568" y="0"/>
                </a:lnTo>
                <a:lnTo>
                  <a:pt x="1540568" y="1445333"/>
                </a:lnTo>
                <a:lnTo>
                  <a:pt x="0" y="1445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187143" y="7533731"/>
            <a:ext cx="2515950" cy="1724569"/>
          </a:xfrm>
          <a:custGeom>
            <a:avLst/>
            <a:gdLst/>
            <a:ahLst/>
            <a:cxnLst/>
            <a:rect r="r" b="b" t="t" l="l"/>
            <a:pathLst>
              <a:path h="1724569" w="2515950">
                <a:moveTo>
                  <a:pt x="0" y="0"/>
                </a:moveTo>
                <a:lnTo>
                  <a:pt x="2515950" y="0"/>
                </a:lnTo>
                <a:lnTo>
                  <a:pt x="2515950" y="1724569"/>
                </a:lnTo>
                <a:lnTo>
                  <a:pt x="0" y="1724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130204" y="2982740"/>
            <a:ext cx="6609633" cy="871867"/>
          </a:xfrm>
          <a:prstGeom prst="rect">
            <a:avLst/>
          </a:prstGeom>
        </p:spPr>
        <p:txBody>
          <a:bodyPr anchor="t" rtlCol="false" tIns="0" lIns="0" bIns="0" rIns="0">
            <a:spAutoFit/>
          </a:bodyPr>
          <a:lstStyle/>
          <a:p>
            <a:pPr marL="0" indent="0" lvl="0">
              <a:lnSpc>
                <a:spcPts val="6700"/>
              </a:lnSpc>
              <a:spcBef>
                <a:spcPct val="0"/>
              </a:spcBef>
            </a:pPr>
            <a:r>
              <a:rPr lang="en-US" sz="5929">
                <a:solidFill>
                  <a:srgbClr val="393939"/>
                </a:solidFill>
                <a:latin typeface="TT Milks Casual 900 One"/>
              </a:rPr>
              <a:t>APA ITU PBO?</a:t>
            </a:r>
          </a:p>
        </p:txBody>
      </p:sp>
      <p:sp>
        <p:nvSpPr>
          <p:cNvPr name="TextBox 12" id="12"/>
          <p:cNvSpPr txBox="true"/>
          <p:nvPr/>
        </p:nvSpPr>
        <p:spPr>
          <a:xfrm rot="0">
            <a:off x="2130204" y="4101955"/>
            <a:ext cx="8342816" cy="3333750"/>
          </a:xfrm>
          <a:prstGeom prst="rect">
            <a:avLst/>
          </a:prstGeom>
        </p:spPr>
        <p:txBody>
          <a:bodyPr anchor="t" rtlCol="false" tIns="0" lIns="0" bIns="0" rIns="0">
            <a:spAutoFit/>
          </a:bodyPr>
          <a:lstStyle/>
          <a:p>
            <a:pPr marL="0" indent="0" lvl="0">
              <a:lnSpc>
                <a:spcPts val="3374"/>
              </a:lnSpc>
              <a:spcBef>
                <a:spcPct val="0"/>
              </a:spcBef>
            </a:pPr>
            <a:r>
              <a:rPr lang="en-US" sz="2499" spc="149">
                <a:solidFill>
                  <a:srgbClr val="393939"/>
                </a:solidFill>
                <a:latin typeface="Montserrat Bold"/>
              </a:rPr>
              <a:t>Pemrograman Berbasis Objek (PBO) adalah paradigma pemrograman yang menggunakan konsep objek sebagai unit dasar pembangunan program. PBO menggunakan konsep kelas untuk mendefinisikan objek, dan objek sendiri merupakan instansi konkret dari suatu kelas.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28700" y="1028700"/>
            <a:ext cx="10545825" cy="8229600"/>
            <a:chOff x="0" y="0"/>
            <a:chExt cx="2777501" cy="2167467"/>
          </a:xfrm>
        </p:grpSpPr>
        <p:sp>
          <p:nvSpPr>
            <p:cNvPr name="Freeform 4" id="4"/>
            <p:cNvSpPr/>
            <p:nvPr/>
          </p:nvSpPr>
          <p:spPr>
            <a:xfrm flipH="false" flipV="false" rot="0">
              <a:off x="0" y="0"/>
              <a:ext cx="2777501" cy="2167467"/>
            </a:xfrm>
            <a:custGeom>
              <a:avLst/>
              <a:gdLst/>
              <a:ahLst/>
              <a:cxnLst/>
              <a:rect r="r" b="b" t="t" l="l"/>
              <a:pathLst>
                <a:path h="2167467" w="2777501">
                  <a:moveTo>
                    <a:pt x="0" y="0"/>
                  </a:moveTo>
                  <a:lnTo>
                    <a:pt x="2777501" y="0"/>
                  </a:lnTo>
                  <a:lnTo>
                    <a:pt x="2777501" y="2167467"/>
                  </a:lnTo>
                  <a:lnTo>
                    <a:pt x="0" y="2167467"/>
                  </a:lnTo>
                  <a:close/>
                </a:path>
              </a:pathLst>
            </a:custGeom>
            <a:solidFill>
              <a:srgbClr val="FFD7CD">
                <a:alpha val="94902"/>
              </a:srgbClr>
            </a:solidFill>
            <a:ln w="19050" cap="sq">
              <a:solidFill>
                <a:srgbClr val="000000">
                  <a:alpha val="94902"/>
                </a:srgbClr>
              </a:solidFill>
              <a:prstDash val="solid"/>
              <a:miter/>
            </a:ln>
          </p:spPr>
        </p:sp>
        <p:sp>
          <p:nvSpPr>
            <p:cNvPr name="TextBox 5" id="5"/>
            <p:cNvSpPr txBox="true"/>
            <p:nvPr/>
          </p:nvSpPr>
          <p:spPr>
            <a:xfrm>
              <a:off x="0" y="-38100"/>
              <a:ext cx="2777501"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12051707" y="1028700"/>
            <a:ext cx="4937760" cy="8229600"/>
            <a:chOff x="0" y="0"/>
            <a:chExt cx="3810000" cy="6350000"/>
          </a:xfrm>
        </p:grpSpPr>
        <p:sp>
          <p:nvSpPr>
            <p:cNvPr name="Freeform 7" id="7"/>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3"/>
              <a:stretch>
                <a:fillRect l="-5520" t="0" r="-5520" b="0"/>
              </a:stretch>
            </a:blipFill>
          </p:spPr>
        </p:sp>
        <p:sp>
          <p:nvSpPr>
            <p:cNvPr name="Freeform 8" id="8"/>
            <p:cNvSpPr/>
            <p:nvPr/>
          </p:nvSpPr>
          <p:spPr>
            <a:xfrm flipH="false" flipV="false" rot="0">
              <a:off x="0" y="0"/>
              <a:ext cx="3810000" cy="6350000"/>
            </a:xfrm>
            <a:custGeom>
              <a:avLst/>
              <a:gdLst/>
              <a:ahLst/>
              <a:cxnLst/>
              <a:rect r="r" b="b" t="t" l="l"/>
              <a:pathLst>
                <a:path h="6350000" w="3810000">
                  <a:moveTo>
                    <a:pt x="2794000" y="19050"/>
                  </a:moveTo>
                  <a:cubicBezTo>
                    <a:pt x="3343910" y="19050"/>
                    <a:pt x="3790950" y="466090"/>
                    <a:pt x="3790950" y="1016000"/>
                  </a:cubicBezTo>
                  <a:lnTo>
                    <a:pt x="3790950" y="5334000"/>
                  </a:lnTo>
                  <a:cubicBezTo>
                    <a:pt x="3790950" y="5883910"/>
                    <a:pt x="3343910" y="6330950"/>
                    <a:pt x="2794000" y="6330950"/>
                  </a:cubicBezTo>
                  <a:lnTo>
                    <a:pt x="1016000" y="6330950"/>
                  </a:lnTo>
                  <a:cubicBezTo>
                    <a:pt x="466090" y="6330950"/>
                    <a:pt x="19050" y="5883910"/>
                    <a:pt x="19050" y="5334000"/>
                  </a:cubicBezTo>
                  <a:lnTo>
                    <a:pt x="19050" y="1016000"/>
                  </a:lnTo>
                  <a:cubicBezTo>
                    <a:pt x="19050" y="466090"/>
                    <a:pt x="466090" y="19050"/>
                    <a:pt x="1016000" y="19050"/>
                  </a:cubicBezTo>
                  <a:lnTo>
                    <a:pt x="2794000" y="19050"/>
                  </a:lnTo>
                  <a:moveTo>
                    <a:pt x="2794000" y="0"/>
                  </a:moveTo>
                  <a:lnTo>
                    <a:pt x="1016000" y="0"/>
                  </a:lnTo>
                  <a:cubicBezTo>
                    <a:pt x="454660" y="0"/>
                    <a:pt x="0" y="454660"/>
                    <a:pt x="0" y="1016000"/>
                  </a:cubicBezTo>
                  <a:lnTo>
                    <a:pt x="0" y="5334000"/>
                  </a:lnTo>
                  <a:cubicBezTo>
                    <a:pt x="0" y="5895340"/>
                    <a:pt x="454660" y="6350000"/>
                    <a:pt x="1016000" y="6350000"/>
                  </a:cubicBezTo>
                  <a:lnTo>
                    <a:pt x="2794000" y="6350000"/>
                  </a:lnTo>
                  <a:cubicBezTo>
                    <a:pt x="3355340" y="6350000"/>
                    <a:pt x="3810000" y="5895340"/>
                    <a:pt x="3810000" y="5334000"/>
                  </a:cubicBezTo>
                  <a:lnTo>
                    <a:pt x="3810000" y="1016000"/>
                  </a:lnTo>
                  <a:cubicBezTo>
                    <a:pt x="3810000" y="454660"/>
                    <a:pt x="3355340" y="0"/>
                    <a:pt x="2794000" y="0"/>
                  </a:cubicBezTo>
                  <a:lnTo>
                    <a:pt x="2794000" y="0"/>
                  </a:lnTo>
                  <a:close/>
                </a:path>
              </a:pathLst>
            </a:custGeom>
            <a:solidFill>
              <a:srgbClr val="000000"/>
            </a:solidFill>
          </p:spPr>
        </p:sp>
      </p:grpSp>
      <p:sp>
        <p:nvSpPr>
          <p:cNvPr name="Freeform 9" id="9"/>
          <p:cNvSpPr/>
          <p:nvPr/>
        </p:nvSpPr>
        <p:spPr>
          <a:xfrm flipH="false" flipV="false" rot="0">
            <a:off x="11788209" y="1028700"/>
            <a:ext cx="1540568" cy="1445333"/>
          </a:xfrm>
          <a:custGeom>
            <a:avLst/>
            <a:gdLst/>
            <a:ahLst/>
            <a:cxnLst/>
            <a:rect r="r" b="b" t="t" l="l"/>
            <a:pathLst>
              <a:path h="1445333" w="1540568">
                <a:moveTo>
                  <a:pt x="0" y="0"/>
                </a:moveTo>
                <a:lnTo>
                  <a:pt x="1540568" y="0"/>
                </a:lnTo>
                <a:lnTo>
                  <a:pt x="1540568" y="1445333"/>
                </a:lnTo>
                <a:lnTo>
                  <a:pt x="0" y="1445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187143" y="7533731"/>
            <a:ext cx="2515950" cy="1724569"/>
          </a:xfrm>
          <a:custGeom>
            <a:avLst/>
            <a:gdLst/>
            <a:ahLst/>
            <a:cxnLst/>
            <a:rect r="r" b="b" t="t" l="l"/>
            <a:pathLst>
              <a:path h="1724569" w="2515950">
                <a:moveTo>
                  <a:pt x="0" y="0"/>
                </a:moveTo>
                <a:lnTo>
                  <a:pt x="2515950" y="0"/>
                </a:lnTo>
                <a:lnTo>
                  <a:pt x="2515950" y="1724569"/>
                </a:lnTo>
                <a:lnTo>
                  <a:pt x="0" y="1724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130204" y="2982740"/>
            <a:ext cx="6609633" cy="871867"/>
          </a:xfrm>
          <a:prstGeom prst="rect">
            <a:avLst/>
          </a:prstGeom>
        </p:spPr>
        <p:txBody>
          <a:bodyPr anchor="t" rtlCol="false" tIns="0" lIns="0" bIns="0" rIns="0">
            <a:spAutoFit/>
          </a:bodyPr>
          <a:lstStyle/>
          <a:p>
            <a:pPr marL="0" indent="0" lvl="0">
              <a:lnSpc>
                <a:spcPts val="6700"/>
              </a:lnSpc>
              <a:spcBef>
                <a:spcPct val="0"/>
              </a:spcBef>
            </a:pPr>
            <a:r>
              <a:rPr lang="en-US" sz="5929">
                <a:solidFill>
                  <a:srgbClr val="393939"/>
                </a:solidFill>
                <a:latin typeface="TT Milks Casual 900 One"/>
              </a:rPr>
              <a:t>TO DO LIST KAMI</a:t>
            </a:r>
          </a:p>
        </p:txBody>
      </p:sp>
      <p:sp>
        <p:nvSpPr>
          <p:cNvPr name="TextBox 12" id="12"/>
          <p:cNvSpPr txBox="true"/>
          <p:nvPr/>
        </p:nvSpPr>
        <p:spPr>
          <a:xfrm rot="0">
            <a:off x="2130204" y="4092430"/>
            <a:ext cx="8342816" cy="4370070"/>
          </a:xfrm>
          <a:prstGeom prst="rect">
            <a:avLst/>
          </a:prstGeom>
        </p:spPr>
        <p:txBody>
          <a:bodyPr anchor="t" rtlCol="false" tIns="0" lIns="0" bIns="0" rIns="0">
            <a:spAutoFit/>
          </a:bodyPr>
          <a:lstStyle/>
          <a:p>
            <a:pPr marL="0" indent="0" lvl="0">
              <a:lnSpc>
                <a:spcPts val="3509"/>
              </a:lnSpc>
              <a:spcBef>
                <a:spcPct val="0"/>
              </a:spcBef>
            </a:pPr>
            <a:r>
              <a:rPr lang="en-US" sz="2599" spc="155">
                <a:solidFill>
                  <a:srgbClr val="393939"/>
                </a:solidFill>
                <a:latin typeface="Montserrat Bold"/>
              </a:rPr>
              <a:t>Dalam aplikasi To-Do List, terdapat beberapa fitur umum yang ditemui, seperti pengelompokan tugas berdasarkan kategori atau proyek, penetapan tingkat prioritas untuk setiap tugas, pemberitahuan atau pengingat untuk tugas yang akan datang, integrasi dengan kalender untuk melihat jadwal tugas, dan menyediakan tempat untuk informasi tambahan tentang tugas.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717800" y="3311295"/>
            <a:ext cx="8399809" cy="6719847"/>
          </a:xfrm>
          <a:custGeom>
            <a:avLst/>
            <a:gdLst/>
            <a:ahLst/>
            <a:cxnLst/>
            <a:rect r="r" b="b" t="t" l="l"/>
            <a:pathLst>
              <a:path h="6719847" w="8399809">
                <a:moveTo>
                  <a:pt x="0" y="0"/>
                </a:moveTo>
                <a:lnTo>
                  <a:pt x="8399809" y="0"/>
                </a:lnTo>
                <a:lnTo>
                  <a:pt x="8399809" y="6719847"/>
                </a:lnTo>
                <a:lnTo>
                  <a:pt x="0" y="67198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826779" y="255858"/>
            <a:ext cx="11461221" cy="9168977"/>
          </a:xfrm>
          <a:custGeom>
            <a:avLst/>
            <a:gdLst/>
            <a:ahLst/>
            <a:cxnLst/>
            <a:rect r="r" b="b" t="t" l="l"/>
            <a:pathLst>
              <a:path h="9168977" w="11461221">
                <a:moveTo>
                  <a:pt x="0" y="0"/>
                </a:moveTo>
                <a:lnTo>
                  <a:pt x="11461221" y="0"/>
                </a:lnTo>
                <a:lnTo>
                  <a:pt x="11461221" y="9168977"/>
                </a:lnTo>
                <a:lnTo>
                  <a:pt x="0" y="9168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740714" y="392475"/>
            <a:ext cx="6378534" cy="631144"/>
          </a:xfrm>
          <a:prstGeom prst="rect">
            <a:avLst/>
          </a:prstGeom>
        </p:spPr>
        <p:txBody>
          <a:bodyPr anchor="t" rtlCol="false" tIns="0" lIns="0" bIns="0" rIns="0">
            <a:spAutoFit/>
          </a:bodyPr>
          <a:lstStyle/>
          <a:p>
            <a:pPr>
              <a:lnSpc>
                <a:spcPts val="5112"/>
              </a:lnSpc>
            </a:pPr>
            <a:r>
              <a:rPr lang="en-US" sz="3651" spc="65">
                <a:solidFill>
                  <a:srgbClr val="FFFFFF"/>
                </a:solidFill>
                <a:latin typeface="Montserrat Classic Bold"/>
              </a:rPr>
              <a:t>VISUALISASI APLIKASI</a:t>
            </a:r>
          </a:p>
        </p:txBody>
      </p:sp>
      <p:sp>
        <p:nvSpPr>
          <p:cNvPr name="TextBox 6" id="6"/>
          <p:cNvSpPr txBox="true"/>
          <p:nvPr/>
        </p:nvSpPr>
        <p:spPr>
          <a:xfrm rot="0">
            <a:off x="10605991" y="2427156"/>
            <a:ext cx="4647979" cy="423498"/>
          </a:xfrm>
          <a:prstGeom prst="rect">
            <a:avLst/>
          </a:prstGeom>
        </p:spPr>
        <p:txBody>
          <a:bodyPr anchor="t" rtlCol="false" tIns="0" lIns="0" bIns="0" rIns="0">
            <a:spAutoFit/>
          </a:bodyPr>
          <a:lstStyle/>
          <a:p>
            <a:pPr>
              <a:lnSpc>
                <a:spcPts val="3432"/>
              </a:lnSpc>
            </a:pPr>
            <a:r>
              <a:rPr lang="en-US" sz="2451" spc="44">
                <a:solidFill>
                  <a:srgbClr val="FFFFFF"/>
                </a:solidFill>
                <a:latin typeface="Montserrat Classic Bold"/>
              </a:rPr>
              <a:t>OBJECTIVES</a:t>
            </a:r>
          </a:p>
        </p:txBody>
      </p:sp>
      <p:sp>
        <p:nvSpPr>
          <p:cNvPr name="TextBox 7" id="7"/>
          <p:cNvSpPr txBox="true"/>
          <p:nvPr/>
        </p:nvSpPr>
        <p:spPr>
          <a:xfrm rot="0">
            <a:off x="806174" y="4802246"/>
            <a:ext cx="5000465" cy="4622588"/>
          </a:xfrm>
          <a:prstGeom prst="rect">
            <a:avLst/>
          </a:prstGeom>
        </p:spPr>
        <p:txBody>
          <a:bodyPr anchor="t" rtlCol="false" tIns="0" lIns="0" bIns="0" rIns="0">
            <a:spAutoFit/>
          </a:bodyPr>
          <a:lstStyle/>
          <a:p>
            <a:pPr>
              <a:lnSpc>
                <a:spcPts val="2132"/>
              </a:lnSpc>
            </a:pPr>
            <a:r>
              <a:rPr lang="en-US" sz="1523" spc="27">
                <a:solidFill>
                  <a:srgbClr val="393939"/>
                </a:solidFill>
                <a:latin typeface="Montserrat Bold"/>
              </a:rPr>
              <a:t>UI2 (Form):</a:t>
            </a:r>
          </a:p>
          <a:p>
            <a:pPr marL="328897" indent="-164448" lvl="1">
              <a:lnSpc>
                <a:spcPts val="2132"/>
              </a:lnSpc>
              <a:buFont typeface="Arial"/>
              <a:buChar char="•"/>
            </a:pPr>
            <a:r>
              <a:rPr lang="en-US" sz="1523" spc="27">
                <a:solidFill>
                  <a:srgbClr val="393939"/>
                </a:solidFill>
                <a:latin typeface="Montserrat Bold"/>
              </a:rPr>
              <a:t>UI2 memiliki elemen-elemen berikut:</a:t>
            </a:r>
          </a:p>
          <a:p>
            <a:pPr marL="657794" indent="-219265" lvl="2">
              <a:lnSpc>
                <a:spcPts val="2132"/>
              </a:lnSpc>
              <a:buFont typeface="Arial"/>
              <a:buChar char="⚬"/>
            </a:pPr>
            <a:r>
              <a:rPr lang="en-US" sz="1523" spc="27">
                <a:solidFill>
                  <a:srgbClr val="393939"/>
                </a:solidFill>
                <a:latin typeface="Montserrat Bold"/>
              </a:rPr>
              <a:t>QCalendarWidget di sebelah kiri untuk memilih tanggal.</a:t>
            </a:r>
          </a:p>
          <a:p>
            <a:pPr marL="657794" indent="-219265" lvl="2">
              <a:lnSpc>
                <a:spcPts val="2132"/>
              </a:lnSpc>
              <a:buFont typeface="Arial"/>
              <a:buChar char="⚬"/>
            </a:pPr>
            <a:r>
              <a:rPr lang="en-US" sz="1523" spc="27">
                <a:solidFill>
                  <a:srgbClr val="393939"/>
                </a:solidFill>
                <a:latin typeface="Montserrat Bold"/>
              </a:rPr>
              <a:t>QListWidget di sebelah kanan atas untuk menampilkan daftar tugas yang dijadwalkan.</a:t>
            </a:r>
          </a:p>
          <a:p>
            <a:pPr marL="657794" indent="-219265" lvl="2">
              <a:lnSpc>
                <a:spcPts val="2132"/>
              </a:lnSpc>
              <a:buFont typeface="Arial"/>
              <a:buChar char="⚬"/>
            </a:pPr>
            <a:r>
              <a:rPr lang="en-US" sz="1523" spc="27">
                <a:solidFill>
                  <a:srgbClr val="393939"/>
                </a:solidFill>
                <a:latin typeface="Montserrat Bold"/>
              </a:rPr>
              <a:t>Tombol "Save Changes" di bagian bawah untuk menyimpan perubahan yang telah dilakukan pada tugas.</a:t>
            </a:r>
          </a:p>
          <a:p>
            <a:pPr marL="657794" indent="-219265" lvl="2">
              <a:lnSpc>
                <a:spcPts val="2132"/>
              </a:lnSpc>
              <a:buFont typeface="Arial"/>
              <a:buChar char="⚬"/>
            </a:pPr>
            <a:r>
              <a:rPr lang="en-US" sz="1523" spc="27">
                <a:solidFill>
                  <a:srgbClr val="393939"/>
                </a:solidFill>
                <a:latin typeface="Montserrat Bold"/>
              </a:rPr>
              <a:t>Tombol "Add" untuk menambahkan tugas baru ke daftar.</a:t>
            </a:r>
          </a:p>
          <a:p>
            <a:pPr marL="657794" indent="-219265" lvl="2">
              <a:lnSpc>
                <a:spcPts val="2132"/>
              </a:lnSpc>
              <a:buFont typeface="Arial"/>
              <a:buChar char="⚬"/>
            </a:pPr>
            <a:r>
              <a:rPr lang="en-US" sz="1523" spc="27">
                <a:solidFill>
                  <a:srgbClr val="393939"/>
                </a:solidFill>
                <a:latin typeface="Montserrat Bold"/>
              </a:rPr>
              <a:t>Tombol "Delete" untuk menghapus tugas yang dipilih dari daftar.</a:t>
            </a:r>
          </a:p>
          <a:p>
            <a:pPr marL="657794" indent="-219265" lvl="2">
              <a:lnSpc>
                <a:spcPts val="2132"/>
              </a:lnSpc>
              <a:buFont typeface="Arial"/>
              <a:buChar char="⚬"/>
            </a:pPr>
            <a:r>
              <a:rPr lang="en-US" sz="1523" spc="27">
                <a:solidFill>
                  <a:srgbClr val="393939"/>
                </a:solidFill>
                <a:latin typeface="Montserrat Bold"/>
              </a:rPr>
              <a:t>QTimeEdit untuk memilih waktu tugas.</a:t>
            </a:r>
          </a:p>
          <a:p>
            <a:pPr marL="657794" indent="-219265" lvl="2">
              <a:lnSpc>
                <a:spcPts val="2132"/>
              </a:lnSpc>
              <a:buFont typeface="Arial"/>
              <a:buChar char="⚬"/>
            </a:pPr>
            <a:r>
              <a:rPr lang="en-US" sz="1523" spc="27">
                <a:solidFill>
                  <a:srgbClr val="393939"/>
                </a:solidFill>
                <a:latin typeface="Montserrat Bold"/>
              </a:rPr>
              <a:t>QLineEdit untuk memasukkan detail tugas.</a:t>
            </a:r>
          </a:p>
          <a:p>
            <a:pPr>
              <a:lnSpc>
                <a:spcPts val="228"/>
              </a:lnSpc>
            </a:pPr>
          </a:p>
        </p:txBody>
      </p:sp>
      <p:sp>
        <p:nvSpPr>
          <p:cNvPr name="TextBox 8" id="8"/>
          <p:cNvSpPr txBox="true"/>
          <p:nvPr/>
        </p:nvSpPr>
        <p:spPr>
          <a:xfrm rot="0">
            <a:off x="7682009" y="2271622"/>
            <a:ext cx="10014536" cy="6267839"/>
          </a:xfrm>
          <a:prstGeom prst="rect">
            <a:avLst/>
          </a:prstGeom>
        </p:spPr>
        <p:txBody>
          <a:bodyPr anchor="t" rtlCol="false" tIns="0" lIns="0" bIns="0" rIns="0">
            <a:spAutoFit/>
          </a:bodyPr>
          <a:lstStyle/>
          <a:p>
            <a:pPr>
              <a:lnSpc>
                <a:spcPts val="4178"/>
              </a:lnSpc>
            </a:pPr>
            <a:r>
              <a:rPr lang="en-US" sz="2984" spc="53">
                <a:solidFill>
                  <a:srgbClr val="393939"/>
                </a:solidFill>
                <a:latin typeface="Montserrat Bold"/>
              </a:rPr>
              <a:t>UI1 (MainWindow):</a:t>
            </a:r>
          </a:p>
          <a:p>
            <a:pPr marL="644395" indent="-322198" lvl="1">
              <a:lnSpc>
                <a:spcPts val="4178"/>
              </a:lnSpc>
              <a:buFont typeface="Arial"/>
              <a:buChar char="•"/>
            </a:pPr>
            <a:r>
              <a:rPr lang="en-US" sz="2984" spc="53">
                <a:solidFill>
                  <a:srgbClr val="393939"/>
                </a:solidFill>
                <a:latin typeface="Montserrat Bold"/>
              </a:rPr>
              <a:t>UI1 memiliki empat tombol: "Done", "Missing", "Not yet", dan "My List".</a:t>
            </a:r>
          </a:p>
          <a:p>
            <a:pPr marL="644395" indent="-322198" lvl="1">
              <a:lnSpc>
                <a:spcPts val="4178"/>
              </a:lnSpc>
              <a:buFont typeface="Arial"/>
              <a:buChar char="•"/>
            </a:pPr>
            <a:r>
              <a:rPr lang="en-US" sz="2984" spc="53">
                <a:solidFill>
                  <a:srgbClr val="393939"/>
                </a:solidFill>
                <a:latin typeface="Montserrat Bold"/>
              </a:rPr>
              <a:t>Ketika tombol "My List" diklik, UI2 akan ditampilkan di bagian tengah aplikasi sebagai QStackedWidget.</a:t>
            </a:r>
          </a:p>
          <a:p>
            <a:pPr marL="644395" indent="-322198" lvl="1">
              <a:lnSpc>
                <a:spcPts val="4178"/>
              </a:lnSpc>
              <a:buFont typeface="Arial"/>
              <a:buChar char="•"/>
            </a:pPr>
            <a:r>
              <a:rPr lang="en-US" sz="2984" spc="53">
                <a:solidFill>
                  <a:srgbClr val="393939"/>
                </a:solidFill>
                <a:latin typeface="Montserrat Bold"/>
              </a:rPr>
              <a:t>Tampilan ini memberikan kesan bahwa UI1 berfungsi sebagai menu utama atau dashboard, dan UI2 digunakan untuk menampilkan detail atau melakukan tugas tertentu.</a:t>
            </a:r>
          </a:p>
          <a:p>
            <a:pPr>
              <a:lnSpc>
                <a:spcPts val="417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0" y="644862"/>
            <a:ext cx="12171603" cy="9737282"/>
          </a:xfrm>
          <a:custGeom>
            <a:avLst/>
            <a:gdLst/>
            <a:ahLst/>
            <a:cxnLst/>
            <a:rect r="r" b="b" t="t" l="l"/>
            <a:pathLst>
              <a:path h="9737282" w="12171603">
                <a:moveTo>
                  <a:pt x="0" y="0"/>
                </a:moveTo>
                <a:lnTo>
                  <a:pt x="12171603" y="0"/>
                </a:lnTo>
                <a:lnTo>
                  <a:pt x="12171603" y="9737282"/>
                </a:lnTo>
                <a:lnTo>
                  <a:pt x="0" y="9737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79234" y="3806995"/>
            <a:ext cx="6344406" cy="5075525"/>
          </a:xfrm>
          <a:custGeom>
            <a:avLst/>
            <a:gdLst/>
            <a:ahLst/>
            <a:cxnLst/>
            <a:rect r="r" b="b" t="t" l="l"/>
            <a:pathLst>
              <a:path h="5075525" w="6344406">
                <a:moveTo>
                  <a:pt x="0" y="0"/>
                </a:moveTo>
                <a:lnTo>
                  <a:pt x="6344407" y="0"/>
                </a:lnTo>
                <a:lnTo>
                  <a:pt x="6344407" y="5075525"/>
                </a:lnTo>
                <a:lnTo>
                  <a:pt x="0" y="5075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768345" y="952500"/>
            <a:ext cx="6634913" cy="654639"/>
          </a:xfrm>
          <a:prstGeom prst="rect">
            <a:avLst/>
          </a:prstGeom>
        </p:spPr>
        <p:txBody>
          <a:bodyPr anchor="t" rtlCol="false" tIns="0" lIns="0" bIns="0" rIns="0">
            <a:spAutoFit/>
          </a:bodyPr>
          <a:lstStyle/>
          <a:p>
            <a:pPr algn="ctr">
              <a:lnSpc>
                <a:spcPts val="5392"/>
              </a:lnSpc>
            </a:pPr>
            <a:r>
              <a:rPr lang="en-US" sz="3851" spc="69">
                <a:solidFill>
                  <a:srgbClr val="FFFFFF"/>
                </a:solidFill>
                <a:latin typeface="Montserrat Classic Bold"/>
              </a:rPr>
              <a:t>VISUALISASI APLIKASI</a:t>
            </a:r>
          </a:p>
        </p:txBody>
      </p:sp>
      <p:sp>
        <p:nvSpPr>
          <p:cNvPr name="TextBox 6" id="6"/>
          <p:cNvSpPr txBox="true"/>
          <p:nvPr/>
        </p:nvSpPr>
        <p:spPr>
          <a:xfrm rot="0">
            <a:off x="12687592" y="3749845"/>
            <a:ext cx="4647979" cy="423498"/>
          </a:xfrm>
          <a:prstGeom prst="rect">
            <a:avLst/>
          </a:prstGeom>
        </p:spPr>
        <p:txBody>
          <a:bodyPr anchor="t" rtlCol="false" tIns="0" lIns="0" bIns="0" rIns="0">
            <a:spAutoFit/>
          </a:bodyPr>
          <a:lstStyle/>
          <a:p>
            <a:pPr algn="ctr">
              <a:lnSpc>
                <a:spcPts val="3432"/>
              </a:lnSpc>
            </a:pPr>
            <a:r>
              <a:rPr lang="en-US" sz="2451" spc="44">
                <a:solidFill>
                  <a:srgbClr val="FFFFFF"/>
                </a:solidFill>
                <a:latin typeface="Montserrat Classic Bold"/>
              </a:rPr>
              <a:t>PAST</a:t>
            </a:r>
          </a:p>
        </p:txBody>
      </p:sp>
      <p:sp>
        <p:nvSpPr>
          <p:cNvPr name="TextBox 7" id="7"/>
          <p:cNvSpPr txBox="true"/>
          <p:nvPr/>
        </p:nvSpPr>
        <p:spPr>
          <a:xfrm rot="0">
            <a:off x="1626222" y="2721784"/>
            <a:ext cx="9160969" cy="6983674"/>
          </a:xfrm>
          <a:prstGeom prst="rect">
            <a:avLst/>
          </a:prstGeom>
        </p:spPr>
        <p:txBody>
          <a:bodyPr anchor="t" rtlCol="false" tIns="0" lIns="0" bIns="0" rIns="0">
            <a:spAutoFit/>
          </a:bodyPr>
          <a:lstStyle/>
          <a:p>
            <a:pPr>
              <a:lnSpc>
                <a:spcPts val="3536"/>
              </a:lnSpc>
            </a:pPr>
            <a:r>
              <a:rPr lang="en-US" sz="2525" spc="45">
                <a:solidFill>
                  <a:srgbClr val="393939"/>
                </a:solidFill>
                <a:latin typeface="Montserrat Bold"/>
              </a:rPr>
              <a:t>UI2 (Form):</a:t>
            </a:r>
          </a:p>
          <a:p>
            <a:pPr marL="545308" indent="-272654" lvl="1">
              <a:lnSpc>
                <a:spcPts val="3536"/>
              </a:lnSpc>
              <a:buFont typeface="Arial"/>
              <a:buChar char="•"/>
            </a:pPr>
            <a:r>
              <a:rPr lang="en-US" sz="2525" spc="45">
                <a:solidFill>
                  <a:srgbClr val="393939"/>
                </a:solidFill>
                <a:latin typeface="Montserrat Bold"/>
              </a:rPr>
              <a:t>UI2 memiliki elemen-elemen berikut:</a:t>
            </a:r>
          </a:p>
          <a:p>
            <a:pPr marL="1090616" indent="-363539" lvl="2">
              <a:lnSpc>
                <a:spcPts val="3536"/>
              </a:lnSpc>
              <a:buFont typeface="Arial"/>
              <a:buChar char="⚬"/>
            </a:pPr>
            <a:r>
              <a:rPr lang="en-US" sz="2525" spc="45">
                <a:solidFill>
                  <a:srgbClr val="393939"/>
                </a:solidFill>
                <a:latin typeface="Montserrat Bold"/>
              </a:rPr>
              <a:t>QCalendarWidget di sebelah kiri untuk memilih tanggal.</a:t>
            </a:r>
          </a:p>
          <a:p>
            <a:pPr marL="1090616" indent="-363539" lvl="2">
              <a:lnSpc>
                <a:spcPts val="3536"/>
              </a:lnSpc>
              <a:buFont typeface="Arial"/>
              <a:buChar char="⚬"/>
            </a:pPr>
            <a:r>
              <a:rPr lang="en-US" sz="2525" spc="45">
                <a:solidFill>
                  <a:srgbClr val="393939"/>
                </a:solidFill>
                <a:latin typeface="Montserrat Bold"/>
              </a:rPr>
              <a:t>QListWidget di sebelah kanan atas untuk menampilkan daftar tugas yang dijadwalkan.</a:t>
            </a:r>
          </a:p>
          <a:p>
            <a:pPr marL="1090616" indent="-363539" lvl="2">
              <a:lnSpc>
                <a:spcPts val="3536"/>
              </a:lnSpc>
              <a:buFont typeface="Arial"/>
              <a:buChar char="⚬"/>
            </a:pPr>
            <a:r>
              <a:rPr lang="en-US" sz="2525" spc="45">
                <a:solidFill>
                  <a:srgbClr val="393939"/>
                </a:solidFill>
                <a:latin typeface="Montserrat Bold"/>
              </a:rPr>
              <a:t>Tombol "Save Changes" di bagian bawah untuk menyimpan perubahan yang telah dilakukan pada tugas.</a:t>
            </a:r>
          </a:p>
          <a:p>
            <a:pPr marL="1090616" indent="-363539" lvl="2">
              <a:lnSpc>
                <a:spcPts val="3536"/>
              </a:lnSpc>
              <a:buFont typeface="Arial"/>
              <a:buChar char="⚬"/>
            </a:pPr>
            <a:r>
              <a:rPr lang="en-US" sz="2525" spc="45">
                <a:solidFill>
                  <a:srgbClr val="393939"/>
                </a:solidFill>
                <a:latin typeface="Montserrat Bold"/>
              </a:rPr>
              <a:t>Tombol "Add" untuk menambahkan tugas baru ke daftar.</a:t>
            </a:r>
          </a:p>
          <a:p>
            <a:pPr marL="1090616" indent="-363539" lvl="2">
              <a:lnSpc>
                <a:spcPts val="3536"/>
              </a:lnSpc>
              <a:buFont typeface="Arial"/>
              <a:buChar char="⚬"/>
            </a:pPr>
            <a:r>
              <a:rPr lang="en-US" sz="2525" spc="45">
                <a:solidFill>
                  <a:srgbClr val="393939"/>
                </a:solidFill>
                <a:latin typeface="Montserrat Bold"/>
              </a:rPr>
              <a:t>Tombol "Delete" untuk menghapus tugas yang dipilih dari daftar.</a:t>
            </a:r>
          </a:p>
          <a:p>
            <a:pPr marL="1090616" indent="-363539" lvl="2">
              <a:lnSpc>
                <a:spcPts val="3536"/>
              </a:lnSpc>
              <a:buFont typeface="Arial"/>
              <a:buChar char="⚬"/>
            </a:pPr>
            <a:r>
              <a:rPr lang="en-US" sz="2525" spc="45">
                <a:solidFill>
                  <a:srgbClr val="393939"/>
                </a:solidFill>
                <a:latin typeface="Montserrat Bold"/>
              </a:rPr>
              <a:t>QTimeEdit untuk memilih waktu tugas.</a:t>
            </a:r>
          </a:p>
          <a:p>
            <a:pPr marL="1090616" indent="-363539" lvl="2">
              <a:lnSpc>
                <a:spcPts val="3536"/>
              </a:lnSpc>
              <a:buFont typeface="Arial"/>
              <a:buChar char="⚬"/>
            </a:pPr>
            <a:r>
              <a:rPr lang="en-US" sz="2525" spc="45">
                <a:solidFill>
                  <a:srgbClr val="393939"/>
                </a:solidFill>
                <a:latin typeface="Montserrat Bold"/>
              </a:rPr>
              <a:t>QLineEdit untuk memasukkan detail tugas.</a:t>
            </a:r>
          </a:p>
          <a:p>
            <a:pPr>
              <a:lnSpc>
                <a:spcPts val="3536"/>
              </a:lnSpc>
            </a:pPr>
          </a:p>
        </p:txBody>
      </p:sp>
      <p:sp>
        <p:nvSpPr>
          <p:cNvPr name="TextBox 8" id="8"/>
          <p:cNvSpPr txBox="true"/>
          <p:nvPr/>
        </p:nvSpPr>
        <p:spPr>
          <a:xfrm rot="0">
            <a:off x="12171603" y="4541660"/>
            <a:ext cx="5679956" cy="3641481"/>
          </a:xfrm>
          <a:prstGeom prst="rect">
            <a:avLst/>
          </a:prstGeom>
        </p:spPr>
        <p:txBody>
          <a:bodyPr anchor="t" rtlCol="false" tIns="0" lIns="0" bIns="0" rIns="0">
            <a:spAutoFit/>
          </a:bodyPr>
          <a:lstStyle/>
          <a:p>
            <a:pPr algn="ctr">
              <a:lnSpc>
                <a:spcPts val="2463"/>
              </a:lnSpc>
            </a:pPr>
            <a:r>
              <a:rPr lang="en-US" sz="1759" spc="31">
                <a:solidFill>
                  <a:srgbClr val="393939"/>
                </a:solidFill>
                <a:latin typeface="Montserrat Bold"/>
              </a:rPr>
              <a:t>UI1 (MainWindow):</a:t>
            </a:r>
          </a:p>
          <a:p>
            <a:pPr algn="ctr" marL="379897" indent="-189949" lvl="1">
              <a:lnSpc>
                <a:spcPts val="2463"/>
              </a:lnSpc>
              <a:buFont typeface="Arial"/>
              <a:buChar char="•"/>
            </a:pPr>
            <a:r>
              <a:rPr lang="en-US" sz="1759" spc="31">
                <a:solidFill>
                  <a:srgbClr val="393939"/>
                </a:solidFill>
                <a:latin typeface="Montserrat Bold"/>
              </a:rPr>
              <a:t>UI1 memiliki empat tombol: "Done", "Missing", "Not yet", dan "My List".</a:t>
            </a:r>
          </a:p>
          <a:p>
            <a:pPr algn="ctr" marL="379897" indent="-189949" lvl="1">
              <a:lnSpc>
                <a:spcPts val="2463"/>
              </a:lnSpc>
              <a:buFont typeface="Arial"/>
              <a:buChar char="•"/>
            </a:pPr>
            <a:r>
              <a:rPr lang="en-US" sz="1759" spc="31">
                <a:solidFill>
                  <a:srgbClr val="393939"/>
                </a:solidFill>
                <a:latin typeface="Montserrat Bold"/>
              </a:rPr>
              <a:t>Ketika tombol "My List" diklik, UI2 akan ditampilkan di bagian tengah aplikasi sebagai QStackedWidget.</a:t>
            </a:r>
          </a:p>
          <a:p>
            <a:pPr algn="ctr" marL="379897" indent="-189949" lvl="1">
              <a:lnSpc>
                <a:spcPts val="2463"/>
              </a:lnSpc>
              <a:buFont typeface="Arial"/>
              <a:buChar char="•"/>
            </a:pPr>
            <a:r>
              <a:rPr lang="en-US" sz="1759" spc="31">
                <a:solidFill>
                  <a:srgbClr val="393939"/>
                </a:solidFill>
                <a:latin typeface="Montserrat Bold"/>
              </a:rPr>
              <a:t>Tampilan ini memberikan kesan bahwa UI1 berfungsi sebagai menu utama atau dashboard, dan UI2 digunakan untuk menampilkan detail atau melakukan tugas tertentu.</a:t>
            </a:r>
          </a:p>
          <a:p>
            <a:pPr algn="ctr">
              <a:lnSpc>
                <a:spcPts val="246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0" y="3123369"/>
            <a:ext cx="18987339" cy="6511879"/>
            <a:chOff x="0" y="0"/>
            <a:chExt cx="3960183" cy="1358180"/>
          </a:xfrm>
        </p:grpSpPr>
        <p:sp>
          <p:nvSpPr>
            <p:cNvPr name="Freeform 4" id="4"/>
            <p:cNvSpPr/>
            <p:nvPr/>
          </p:nvSpPr>
          <p:spPr>
            <a:xfrm flipH="false" flipV="false" rot="0">
              <a:off x="0" y="0"/>
              <a:ext cx="3960183" cy="1358180"/>
            </a:xfrm>
            <a:custGeom>
              <a:avLst/>
              <a:gdLst/>
              <a:ahLst/>
              <a:cxnLst/>
              <a:rect r="r" b="b" t="t" l="l"/>
              <a:pathLst>
                <a:path h="1358180" w="3960183">
                  <a:moveTo>
                    <a:pt x="8155" y="0"/>
                  </a:moveTo>
                  <a:lnTo>
                    <a:pt x="3952028" y="0"/>
                  </a:lnTo>
                  <a:cubicBezTo>
                    <a:pt x="3956532" y="0"/>
                    <a:pt x="3960183" y="3651"/>
                    <a:pt x="3960183" y="8155"/>
                  </a:cubicBezTo>
                  <a:lnTo>
                    <a:pt x="3960183" y="1350026"/>
                  </a:lnTo>
                  <a:cubicBezTo>
                    <a:pt x="3960183" y="1352188"/>
                    <a:pt x="3959324" y="1354263"/>
                    <a:pt x="3957794" y="1355792"/>
                  </a:cubicBezTo>
                  <a:cubicBezTo>
                    <a:pt x="3956265" y="1357321"/>
                    <a:pt x="3954191" y="1358180"/>
                    <a:pt x="3952028" y="1358180"/>
                  </a:cubicBezTo>
                  <a:lnTo>
                    <a:pt x="8155" y="1358180"/>
                  </a:lnTo>
                  <a:cubicBezTo>
                    <a:pt x="3651" y="1358180"/>
                    <a:pt x="0" y="1354529"/>
                    <a:pt x="0" y="1350026"/>
                  </a:cubicBezTo>
                  <a:lnTo>
                    <a:pt x="0" y="8155"/>
                  </a:lnTo>
                  <a:cubicBezTo>
                    <a:pt x="0" y="5992"/>
                    <a:pt x="859" y="3918"/>
                    <a:pt x="2388" y="2388"/>
                  </a:cubicBezTo>
                  <a:cubicBezTo>
                    <a:pt x="3918" y="859"/>
                    <a:pt x="5992" y="0"/>
                    <a:pt x="8155" y="0"/>
                  </a:cubicBezTo>
                  <a:close/>
                </a:path>
              </a:pathLst>
            </a:custGeom>
            <a:solidFill>
              <a:srgbClr val="F69495"/>
            </a:solidFill>
            <a:ln cap="sq">
              <a:noFill/>
              <a:prstDash val="solid"/>
              <a:miter/>
            </a:ln>
          </p:spPr>
        </p:sp>
        <p:sp>
          <p:nvSpPr>
            <p:cNvPr name="TextBox 5" id="5"/>
            <p:cNvSpPr txBox="true"/>
            <p:nvPr/>
          </p:nvSpPr>
          <p:spPr>
            <a:xfrm>
              <a:off x="0" y="-38100"/>
              <a:ext cx="3960183" cy="139628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 id="6"/>
          <p:cNvSpPr txBox="true"/>
          <p:nvPr/>
        </p:nvSpPr>
        <p:spPr>
          <a:xfrm rot="0">
            <a:off x="5107623" y="1066800"/>
            <a:ext cx="8772093" cy="1482725"/>
          </a:xfrm>
          <a:prstGeom prst="rect">
            <a:avLst/>
          </a:prstGeom>
        </p:spPr>
        <p:txBody>
          <a:bodyPr anchor="t" rtlCol="false" tIns="0" lIns="0" bIns="0" rIns="0">
            <a:spAutoFit/>
          </a:bodyPr>
          <a:lstStyle/>
          <a:p>
            <a:pPr algn="ctr">
              <a:lnSpc>
                <a:spcPts val="11499"/>
              </a:lnSpc>
            </a:pPr>
            <a:r>
              <a:rPr lang="en-US" sz="9999">
                <a:solidFill>
                  <a:srgbClr val="FFFFFF"/>
                </a:solidFill>
                <a:latin typeface="TT Milks Casual 900 One"/>
              </a:rPr>
              <a:t>to do list</a:t>
            </a:r>
          </a:p>
        </p:txBody>
      </p:sp>
      <p:sp>
        <p:nvSpPr>
          <p:cNvPr name="TextBox 7" id="7"/>
          <p:cNvSpPr txBox="true"/>
          <p:nvPr/>
        </p:nvSpPr>
        <p:spPr>
          <a:xfrm rot="0">
            <a:off x="-150557" y="3773753"/>
            <a:ext cx="17409857" cy="5484547"/>
          </a:xfrm>
          <a:prstGeom prst="rect">
            <a:avLst/>
          </a:prstGeom>
        </p:spPr>
        <p:txBody>
          <a:bodyPr anchor="t" rtlCol="false" tIns="0" lIns="0" bIns="0" rIns="0">
            <a:spAutoFit/>
          </a:bodyPr>
          <a:lstStyle/>
          <a:p>
            <a:pPr algn="ctr">
              <a:lnSpc>
                <a:spcPts val="4364"/>
              </a:lnSpc>
            </a:pPr>
            <a:r>
              <a:rPr lang="en-US" sz="3117">
                <a:solidFill>
                  <a:srgbClr val="FFFFFF"/>
                </a:solidFill>
                <a:latin typeface="Montserrat Classic Bold"/>
              </a:rPr>
              <a:t>Fitur-fitur Aplikasi:</a:t>
            </a:r>
          </a:p>
          <a:p>
            <a:pPr algn="ctr" marL="673116" indent="-336558" lvl="1">
              <a:lnSpc>
                <a:spcPts val="4364"/>
              </a:lnSpc>
              <a:buFont typeface="Arial"/>
              <a:buChar char="•"/>
            </a:pPr>
            <a:r>
              <a:rPr lang="en-US" sz="3117">
                <a:solidFill>
                  <a:srgbClr val="FFFFFF"/>
                </a:solidFill>
                <a:latin typeface="Montserrat Classic Bold"/>
              </a:rPr>
              <a:t>Menu Utama (UI1):</a:t>
            </a:r>
          </a:p>
          <a:p>
            <a:pPr algn="ctr" marL="1346232" indent="-448744" lvl="2">
              <a:lnSpc>
                <a:spcPts val="4364"/>
              </a:lnSpc>
              <a:buFont typeface="Arial"/>
              <a:buChar char="⚬"/>
            </a:pPr>
            <a:r>
              <a:rPr lang="en-US" sz="3117">
                <a:solidFill>
                  <a:srgbClr val="FFFFFF"/>
                </a:solidFill>
                <a:latin typeface="Montserrat Classic Bold"/>
              </a:rPr>
              <a:t>Done, Missing, Not yet:</a:t>
            </a:r>
          </a:p>
          <a:p>
            <a:pPr algn="ctr" marL="1346232" indent="-448744" lvl="2">
              <a:lnSpc>
                <a:spcPts val="4364"/>
              </a:lnSpc>
              <a:buFont typeface="Arial"/>
              <a:buChar char="⚬"/>
            </a:pPr>
            <a:r>
              <a:rPr lang="en-US" sz="3117">
                <a:solidFill>
                  <a:srgbClr val="FFFFFF"/>
                </a:solidFill>
                <a:latin typeface="Montserrat Classic Bold"/>
              </a:rPr>
              <a:t> merupakan kategori atau filter tugas berdasarkan status.</a:t>
            </a:r>
          </a:p>
          <a:p>
            <a:pPr algn="ctr" marL="2019348" indent="-504837" lvl="3">
              <a:lnSpc>
                <a:spcPts val="4364"/>
              </a:lnSpc>
              <a:buFont typeface="Arial"/>
              <a:buChar char="￭"/>
            </a:pPr>
            <a:r>
              <a:rPr lang="en-US" sz="3117">
                <a:solidFill>
                  <a:srgbClr val="FFFFFF"/>
                </a:solidFill>
                <a:latin typeface="Montserrat Classic Bold"/>
              </a:rPr>
              <a:t>Setiap tombol dapat membuka UI2 dengan menampilkan tugas berbeda berdasarkan statusnya.</a:t>
            </a:r>
          </a:p>
          <a:p>
            <a:pPr algn="ctr" marL="1346232" indent="-448744" lvl="2">
              <a:lnSpc>
                <a:spcPts val="4364"/>
              </a:lnSpc>
              <a:buFont typeface="Arial"/>
              <a:buChar char="⚬"/>
            </a:pPr>
            <a:r>
              <a:rPr lang="en-US" sz="3117">
                <a:solidFill>
                  <a:srgbClr val="FFFFFF"/>
                </a:solidFill>
                <a:latin typeface="Montserrat Classic Bold"/>
              </a:rPr>
              <a:t>My List:</a:t>
            </a:r>
          </a:p>
          <a:p>
            <a:pPr algn="ctr" marL="2019348" indent="-504837" lvl="3">
              <a:lnSpc>
                <a:spcPts val="4364"/>
              </a:lnSpc>
              <a:buFont typeface="Arial"/>
              <a:buChar char="￭"/>
            </a:pPr>
            <a:r>
              <a:rPr lang="en-US" sz="3117">
                <a:solidFill>
                  <a:srgbClr val="FFFFFF"/>
                </a:solidFill>
                <a:latin typeface="Montserrat Classic Bold"/>
              </a:rPr>
              <a:t>Mengganti tampilan antarmuka ke UI2, yang mungkin berisi daftar tugas yang lebih lengkap atau detail.</a:t>
            </a:r>
          </a:p>
          <a:p>
            <a:pPr algn="just">
              <a:lnSpc>
                <a:spcPts val="436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593315" y="613410"/>
            <a:ext cx="8754488" cy="868680"/>
          </a:xfrm>
          <a:prstGeom prst="rect">
            <a:avLst/>
          </a:prstGeom>
        </p:spPr>
        <p:txBody>
          <a:bodyPr anchor="t" rtlCol="false" tIns="0" lIns="0" bIns="0" rIns="0">
            <a:spAutoFit/>
          </a:bodyPr>
          <a:lstStyle/>
          <a:p>
            <a:pPr>
              <a:lnSpc>
                <a:spcPts val="6660"/>
              </a:lnSpc>
            </a:pPr>
            <a:r>
              <a:rPr lang="en-US" sz="6000">
                <a:solidFill>
                  <a:srgbClr val="FFFFFF"/>
                </a:solidFill>
                <a:latin typeface="TT Milks Casual 900 One"/>
              </a:rPr>
              <a:t>menu utama ui2</a:t>
            </a:r>
          </a:p>
        </p:txBody>
      </p:sp>
      <p:sp>
        <p:nvSpPr>
          <p:cNvPr name="TextBox 4" id="4"/>
          <p:cNvSpPr txBox="true"/>
          <p:nvPr/>
        </p:nvSpPr>
        <p:spPr>
          <a:xfrm rot="0">
            <a:off x="807733" y="1919972"/>
            <a:ext cx="16451567" cy="7708897"/>
          </a:xfrm>
          <a:prstGeom prst="rect">
            <a:avLst/>
          </a:prstGeom>
        </p:spPr>
        <p:txBody>
          <a:bodyPr anchor="t" rtlCol="false" tIns="0" lIns="0" bIns="0" rIns="0">
            <a:spAutoFit/>
          </a:bodyPr>
          <a:lstStyle/>
          <a:p>
            <a:pPr>
              <a:lnSpc>
                <a:spcPts val="3042"/>
              </a:lnSpc>
            </a:pPr>
            <a:r>
              <a:rPr lang="en-US" sz="2253" spc="135">
                <a:solidFill>
                  <a:srgbClr val="000000"/>
                </a:solidFill>
                <a:latin typeface="Montserrat Bold"/>
              </a:rPr>
              <a:t>UI2 (Form):</a:t>
            </a:r>
          </a:p>
          <a:p>
            <a:pPr marL="486525" indent="-243262" lvl="1">
              <a:lnSpc>
                <a:spcPts val="3042"/>
              </a:lnSpc>
              <a:buFont typeface="Arial"/>
              <a:buChar char="•"/>
            </a:pPr>
            <a:r>
              <a:rPr lang="en-US" sz="2253" spc="135">
                <a:solidFill>
                  <a:srgbClr val="000000"/>
                </a:solidFill>
                <a:latin typeface="Montserrat Bold"/>
              </a:rPr>
              <a:t>QCalendarWidget:</a:t>
            </a:r>
          </a:p>
          <a:p>
            <a:pPr marL="973049" indent="-324350" lvl="2">
              <a:lnSpc>
                <a:spcPts val="3042"/>
              </a:lnSpc>
              <a:buFont typeface="Arial"/>
              <a:buChar char="⚬"/>
            </a:pPr>
            <a:r>
              <a:rPr lang="en-US" sz="2253" spc="135">
                <a:solidFill>
                  <a:srgbClr val="000000"/>
                </a:solidFill>
                <a:latin typeface="Montserrat Bold"/>
              </a:rPr>
              <a:t>Memungkinkan pengguna untuk memilih tanggal tertentu untuk menampilkan tugas yang dijadwalkan pada tanggal tersebut.</a:t>
            </a:r>
          </a:p>
          <a:p>
            <a:pPr marL="486525" indent="-243262" lvl="1">
              <a:lnSpc>
                <a:spcPts val="3042"/>
              </a:lnSpc>
              <a:buFont typeface="Arial"/>
              <a:buChar char="•"/>
            </a:pPr>
            <a:r>
              <a:rPr lang="en-US" sz="2253" spc="135">
                <a:solidFill>
                  <a:srgbClr val="000000"/>
                </a:solidFill>
                <a:latin typeface="Montserrat Bold"/>
              </a:rPr>
              <a:t>QListWidget:</a:t>
            </a:r>
          </a:p>
          <a:p>
            <a:pPr marL="973049" indent="-324350" lvl="2">
              <a:lnSpc>
                <a:spcPts val="3042"/>
              </a:lnSpc>
              <a:buFont typeface="Arial"/>
              <a:buChar char="⚬"/>
            </a:pPr>
            <a:r>
              <a:rPr lang="en-US" sz="2253" spc="135">
                <a:solidFill>
                  <a:srgbClr val="000000"/>
                </a:solidFill>
                <a:latin typeface="Montserrat Bold"/>
              </a:rPr>
              <a:t>Menampilkan daftar tugas dengan checkbox untuk menandai tugas yang telah selesai.</a:t>
            </a:r>
          </a:p>
          <a:p>
            <a:pPr marL="486525" indent="-243262" lvl="1">
              <a:lnSpc>
                <a:spcPts val="3042"/>
              </a:lnSpc>
              <a:buFont typeface="Arial"/>
              <a:buChar char="•"/>
            </a:pPr>
            <a:r>
              <a:rPr lang="en-US" sz="2253" spc="135">
                <a:solidFill>
                  <a:srgbClr val="000000"/>
                </a:solidFill>
                <a:latin typeface="Montserrat Bold"/>
              </a:rPr>
              <a:t>Add Button:</a:t>
            </a:r>
          </a:p>
          <a:p>
            <a:pPr marL="973049" indent="-324350" lvl="2">
              <a:lnSpc>
                <a:spcPts val="3042"/>
              </a:lnSpc>
              <a:buFont typeface="Arial"/>
              <a:buChar char="⚬"/>
            </a:pPr>
            <a:r>
              <a:rPr lang="en-US" sz="2253" spc="135">
                <a:solidFill>
                  <a:srgbClr val="000000"/>
                </a:solidFill>
                <a:latin typeface="Montserrat Bold"/>
              </a:rPr>
              <a:t>Menambahkan tugas baru ke dalam daftar dengan detail waktu dan deskripsi.</a:t>
            </a:r>
          </a:p>
          <a:p>
            <a:pPr marL="486525" indent="-243262" lvl="1">
              <a:lnSpc>
                <a:spcPts val="3042"/>
              </a:lnSpc>
              <a:buFont typeface="Arial"/>
              <a:buChar char="•"/>
            </a:pPr>
            <a:r>
              <a:rPr lang="en-US" sz="2253" spc="135">
                <a:solidFill>
                  <a:srgbClr val="000000"/>
                </a:solidFill>
                <a:latin typeface="Montserrat Bold"/>
              </a:rPr>
              <a:t>Delete Button:</a:t>
            </a:r>
          </a:p>
          <a:p>
            <a:pPr marL="973049" indent="-324350" lvl="2">
              <a:lnSpc>
                <a:spcPts val="3042"/>
              </a:lnSpc>
              <a:buFont typeface="Arial"/>
              <a:buChar char="⚬"/>
            </a:pPr>
            <a:r>
              <a:rPr lang="en-US" sz="2253" spc="135">
                <a:solidFill>
                  <a:srgbClr val="000000"/>
                </a:solidFill>
                <a:latin typeface="Montserrat Bold"/>
              </a:rPr>
              <a:t>Menghapus tugas yang dipilih dari daftar.</a:t>
            </a:r>
          </a:p>
          <a:p>
            <a:pPr marL="486525" indent="-243262" lvl="1">
              <a:lnSpc>
                <a:spcPts val="3042"/>
              </a:lnSpc>
              <a:buFont typeface="Arial"/>
              <a:buChar char="•"/>
            </a:pPr>
            <a:r>
              <a:rPr lang="en-US" sz="2253" spc="135">
                <a:solidFill>
                  <a:srgbClr val="000000"/>
                </a:solidFill>
                <a:latin typeface="Montserrat Bold"/>
              </a:rPr>
              <a:t>Save Changes Button:</a:t>
            </a:r>
          </a:p>
          <a:p>
            <a:pPr marL="973049" indent="-324350" lvl="2">
              <a:lnSpc>
                <a:spcPts val="3042"/>
              </a:lnSpc>
              <a:buFont typeface="Arial"/>
              <a:buChar char="⚬"/>
            </a:pPr>
            <a:r>
              <a:rPr lang="en-US" sz="2253" spc="135">
                <a:solidFill>
                  <a:srgbClr val="000000"/>
                </a:solidFill>
                <a:latin typeface="Montserrat Bold"/>
              </a:rPr>
              <a:t>Menyimpan perubahan yang telah dilakukan pada tugas, mungkin terkait dengan waktu atau deskripsi.</a:t>
            </a:r>
          </a:p>
          <a:p>
            <a:pPr marL="486525" indent="-243262" lvl="1">
              <a:lnSpc>
                <a:spcPts val="3042"/>
              </a:lnSpc>
              <a:buFont typeface="Arial"/>
              <a:buChar char="•"/>
            </a:pPr>
            <a:r>
              <a:rPr lang="en-US" sz="2253" spc="135">
                <a:solidFill>
                  <a:srgbClr val="000000"/>
                </a:solidFill>
                <a:latin typeface="Montserrat Bold"/>
              </a:rPr>
              <a:t>QTimeEdit:</a:t>
            </a:r>
          </a:p>
          <a:p>
            <a:pPr marL="973049" indent="-324350" lvl="2">
              <a:lnSpc>
                <a:spcPts val="3042"/>
              </a:lnSpc>
              <a:buFont typeface="Arial"/>
              <a:buChar char="⚬"/>
            </a:pPr>
            <a:r>
              <a:rPr lang="en-US" sz="2253" spc="135">
                <a:solidFill>
                  <a:srgbClr val="000000"/>
                </a:solidFill>
                <a:latin typeface="Montserrat Bold"/>
              </a:rPr>
              <a:t>Memungkinkan pengguna memilih waktu untuk tugas yang akan ditambahkan.</a:t>
            </a:r>
          </a:p>
          <a:p>
            <a:pPr marL="486525" indent="-243262" lvl="1">
              <a:lnSpc>
                <a:spcPts val="3042"/>
              </a:lnSpc>
              <a:buFont typeface="Arial"/>
              <a:buChar char="•"/>
            </a:pPr>
            <a:r>
              <a:rPr lang="en-US" sz="2253" spc="135">
                <a:solidFill>
                  <a:srgbClr val="000000"/>
                </a:solidFill>
                <a:latin typeface="Montserrat Bold"/>
              </a:rPr>
              <a:t>QLineEdit:</a:t>
            </a:r>
          </a:p>
          <a:p>
            <a:pPr marL="973049" indent="-324350" lvl="2">
              <a:lnSpc>
                <a:spcPts val="3042"/>
              </a:lnSpc>
              <a:buFont typeface="Arial"/>
              <a:buChar char="⚬"/>
            </a:pPr>
            <a:r>
              <a:rPr lang="en-US" sz="2253" spc="135">
                <a:solidFill>
                  <a:srgbClr val="000000"/>
                </a:solidFill>
                <a:latin typeface="Montserrat Bold"/>
              </a:rPr>
              <a:t>Memungkinkan pengguna memasukkan detail tugas.</a:t>
            </a:r>
          </a:p>
          <a:p>
            <a:pPr marL="486525" indent="-243262" lvl="1">
              <a:lnSpc>
                <a:spcPts val="3042"/>
              </a:lnSpc>
              <a:buFont typeface="Arial"/>
              <a:buChar char="•"/>
            </a:pPr>
            <a:r>
              <a:rPr lang="en-US" sz="2253" spc="135">
                <a:solidFill>
                  <a:srgbClr val="000000"/>
                </a:solidFill>
                <a:latin typeface="Montserrat Bold"/>
              </a:rPr>
              <a:t>Label "Task Planner":</a:t>
            </a:r>
          </a:p>
          <a:p>
            <a:pPr marL="973049" indent="-324350" lvl="2">
              <a:lnSpc>
                <a:spcPts val="3042"/>
              </a:lnSpc>
              <a:buFont typeface="Arial"/>
              <a:buChar char="⚬"/>
            </a:pPr>
            <a:r>
              <a:rPr lang="en-US" sz="2253" spc="135">
                <a:solidFill>
                  <a:srgbClr val="000000"/>
                </a:solidFill>
                <a:latin typeface="Montserrat Bold"/>
              </a:rPr>
              <a:t>Menampilkan judul aplikasi.</a:t>
            </a:r>
          </a:p>
          <a:p>
            <a:pPr marL="0" indent="0" lvl="0">
              <a:lnSpc>
                <a:spcPts val="304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520141" y="737966"/>
            <a:ext cx="15247718" cy="9227682"/>
            <a:chOff x="0" y="0"/>
            <a:chExt cx="4015860" cy="2430336"/>
          </a:xfrm>
        </p:grpSpPr>
        <p:sp>
          <p:nvSpPr>
            <p:cNvPr name="Freeform 4" id="4"/>
            <p:cNvSpPr/>
            <p:nvPr/>
          </p:nvSpPr>
          <p:spPr>
            <a:xfrm flipH="false" flipV="false" rot="0">
              <a:off x="0" y="0"/>
              <a:ext cx="4015860" cy="2430336"/>
            </a:xfrm>
            <a:custGeom>
              <a:avLst/>
              <a:gdLst/>
              <a:ahLst/>
              <a:cxnLst/>
              <a:rect r="r" b="b" t="t" l="l"/>
              <a:pathLst>
                <a:path h="2430336" w="4015860">
                  <a:moveTo>
                    <a:pt x="0" y="0"/>
                  </a:moveTo>
                  <a:lnTo>
                    <a:pt x="4015860" y="0"/>
                  </a:lnTo>
                  <a:lnTo>
                    <a:pt x="4015860" y="2430336"/>
                  </a:lnTo>
                  <a:lnTo>
                    <a:pt x="0" y="2430336"/>
                  </a:lnTo>
                  <a:close/>
                </a:path>
              </a:pathLst>
            </a:custGeom>
            <a:solidFill>
              <a:srgbClr val="FFFFFF">
                <a:alpha val="89804"/>
              </a:srgbClr>
            </a:solidFill>
            <a:ln w="19050" cap="sq">
              <a:solidFill>
                <a:srgbClr val="000000">
                  <a:alpha val="89804"/>
                </a:srgbClr>
              </a:solidFill>
              <a:prstDash val="solid"/>
              <a:miter/>
            </a:ln>
          </p:spPr>
        </p:sp>
        <p:sp>
          <p:nvSpPr>
            <p:cNvPr name="TextBox 5" id="5"/>
            <p:cNvSpPr txBox="true"/>
            <p:nvPr/>
          </p:nvSpPr>
          <p:spPr>
            <a:xfrm>
              <a:off x="0" y="-38100"/>
              <a:ext cx="4015860" cy="246843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415108" y="3201624"/>
            <a:ext cx="13457784" cy="5246703"/>
          </a:xfrm>
          <a:prstGeom prst="rect">
            <a:avLst/>
          </a:prstGeom>
        </p:spPr>
        <p:txBody>
          <a:bodyPr anchor="t" rtlCol="false" tIns="0" lIns="0" bIns="0" rIns="0">
            <a:spAutoFit/>
          </a:bodyPr>
          <a:lstStyle/>
          <a:p>
            <a:pPr>
              <a:lnSpc>
                <a:spcPts val="3486"/>
              </a:lnSpc>
            </a:pPr>
            <a:r>
              <a:rPr lang="en-US" sz="2582" spc="154">
                <a:solidFill>
                  <a:srgbClr val="5271FF"/>
                </a:solidFill>
                <a:latin typeface="Montserrat Bold"/>
              </a:rPr>
              <a:t>import sys: </a:t>
            </a:r>
            <a:r>
              <a:rPr lang="en-US" sz="2582" spc="154">
                <a:solidFill>
                  <a:srgbClr val="000000"/>
                </a:solidFill>
                <a:latin typeface="Montserrat Bold"/>
              </a:rPr>
              <a:t>Import modul sys untuk berinteraksi dengan interpreter Python.</a:t>
            </a:r>
          </a:p>
          <a:p>
            <a:pPr>
              <a:lnSpc>
                <a:spcPts val="3486"/>
              </a:lnSpc>
            </a:pPr>
            <a:r>
              <a:rPr lang="en-US" sz="2582" spc="154">
                <a:solidFill>
                  <a:srgbClr val="5271FF"/>
                </a:solidFill>
                <a:latin typeface="Montserrat Bold"/>
              </a:rPr>
              <a:t>from PyQt5.QtWidgets import QApplication, QMainWindow, QStackedWidget: </a:t>
            </a:r>
            <a:r>
              <a:rPr lang="en-US" sz="2582" spc="154">
                <a:solidFill>
                  <a:srgbClr val="000000"/>
                </a:solidFill>
                <a:latin typeface="Montserrat Bold"/>
              </a:rPr>
              <a:t>Import kelas-kelas yang dibutuhkan dari modul PyQt5 untuk membuat aplikasi GUI.</a:t>
            </a:r>
          </a:p>
          <a:p>
            <a:pPr>
              <a:lnSpc>
                <a:spcPts val="3486"/>
              </a:lnSpc>
            </a:pPr>
            <a:r>
              <a:rPr lang="en-US" sz="2582" spc="154">
                <a:solidFill>
                  <a:srgbClr val="5271FF"/>
                </a:solidFill>
                <a:latin typeface="Montserrat Bold"/>
              </a:rPr>
              <a:t>from PyQt5 import QtWidgets, uic: </a:t>
            </a:r>
            <a:r>
              <a:rPr lang="en-US" sz="2582" spc="154">
                <a:solidFill>
                  <a:srgbClr val="000000"/>
                </a:solidFill>
                <a:latin typeface="Montserrat Bold"/>
              </a:rPr>
              <a:t>Import modul QtWidgets dan uic dari PyQt5.</a:t>
            </a:r>
          </a:p>
          <a:p>
            <a:pPr>
              <a:lnSpc>
                <a:spcPts val="3486"/>
              </a:lnSpc>
            </a:pPr>
            <a:r>
              <a:rPr lang="en-US" sz="2582" spc="154">
                <a:solidFill>
                  <a:srgbClr val="5271FF"/>
                </a:solidFill>
                <a:latin typeface="Montserrat Bold"/>
              </a:rPr>
              <a:t>from plyer import notification: </a:t>
            </a:r>
            <a:r>
              <a:rPr lang="en-US" sz="2582" spc="154">
                <a:solidFill>
                  <a:srgbClr val="000000"/>
                </a:solidFill>
                <a:latin typeface="Montserrat Bold"/>
              </a:rPr>
              <a:t>Import modul notification dari plyer untuk menampilkan notifikasi.</a:t>
            </a:r>
          </a:p>
          <a:p>
            <a:pPr>
              <a:lnSpc>
                <a:spcPts val="3486"/>
              </a:lnSpc>
            </a:pPr>
            <a:r>
              <a:rPr lang="en-US" sz="2582" spc="154">
                <a:solidFill>
                  <a:srgbClr val="5271FF"/>
                </a:solidFill>
                <a:latin typeface="Montserrat Bold"/>
              </a:rPr>
              <a:t>Ui_MainWindow1, QMainWindowBase1 = </a:t>
            </a:r>
            <a:r>
              <a:rPr lang="en-US" sz="2582" spc="154">
                <a:solidFill>
                  <a:srgbClr val="000000"/>
                </a:solidFill>
                <a:latin typeface="Montserrat Bold"/>
              </a:rPr>
              <a:t>uic.loadUiType("UI1.ui"): Memuat desain UI dari file "UI1.ui" menggunakan uic.loadUiType.</a:t>
            </a:r>
          </a:p>
          <a:p>
            <a:pPr>
              <a:lnSpc>
                <a:spcPts val="3486"/>
              </a:lnSpc>
            </a:pPr>
          </a:p>
        </p:txBody>
      </p:sp>
      <p:sp>
        <p:nvSpPr>
          <p:cNvPr name="TextBox 7" id="7"/>
          <p:cNvSpPr txBox="true"/>
          <p:nvPr/>
        </p:nvSpPr>
        <p:spPr>
          <a:xfrm rot="0">
            <a:off x="4193359" y="1057275"/>
            <a:ext cx="9917226" cy="871867"/>
          </a:xfrm>
          <a:prstGeom prst="rect">
            <a:avLst/>
          </a:prstGeom>
        </p:spPr>
        <p:txBody>
          <a:bodyPr anchor="t" rtlCol="false" tIns="0" lIns="0" bIns="0" rIns="0">
            <a:spAutoFit/>
          </a:bodyPr>
          <a:lstStyle/>
          <a:p>
            <a:pPr algn="ctr" marL="0" indent="0" lvl="0">
              <a:lnSpc>
                <a:spcPts val="6700"/>
              </a:lnSpc>
              <a:spcBef>
                <a:spcPct val="0"/>
              </a:spcBef>
            </a:pPr>
            <a:r>
              <a:rPr lang="en-US" sz="5929">
                <a:solidFill>
                  <a:srgbClr val="393939"/>
                </a:solidFill>
                <a:latin typeface="TT Milks Casual 900 One Medium"/>
              </a:rPr>
              <a:t>penjelasan code</a:t>
            </a:r>
          </a:p>
        </p:txBody>
      </p:sp>
      <p:sp>
        <p:nvSpPr>
          <p:cNvPr name="Freeform 8" id="8"/>
          <p:cNvSpPr/>
          <p:nvPr/>
        </p:nvSpPr>
        <p:spPr>
          <a:xfrm flipH="false" flipV="false" rot="0">
            <a:off x="-253193" y="227517"/>
            <a:ext cx="4027275" cy="2114882"/>
          </a:xfrm>
          <a:custGeom>
            <a:avLst/>
            <a:gdLst/>
            <a:ahLst/>
            <a:cxnLst/>
            <a:rect r="r" b="b" t="t" l="l"/>
            <a:pathLst>
              <a:path h="2114882" w="4027275">
                <a:moveTo>
                  <a:pt x="0" y="0"/>
                </a:moveTo>
                <a:lnTo>
                  <a:pt x="4027276" y="0"/>
                </a:lnTo>
                <a:lnTo>
                  <a:pt x="4027276" y="2114882"/>
                </a:lnTo>
                <a:lnTo>
                  <a:pt x="0" y="2114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DAF4yRcDgtE</dc:identifier>
  <dcterms:modified xsi:type="dcterms:W3CDTF">2011-08-01T06:04:30Z</dcterms:modified>
  <cp:revision>1</cp:revision>
  <dc:title>Grey and Pink Scientific Project Presentation</dc:title>
</cp:coreProperties>
</file>